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71" r:id="rId7"/>
    <p:sldId id="272" r:id="rId8"/>
    <p:sldId id="273" r:id="rId9"/>
    <p:sldId id="274" r:id="rId10"/>
    <p:sldId id="275" r:id="rId11"/>
    <p:sldId id="276" r:id="rId12"/>
    <p:sldId id="277" r:id="rId13"/>
    <p:sldId id="261" r:id="rId14"/>
    <p:sldId id="264" r:id="rId15"/>
    <p:sldId id="278" r:id="rId16"/>
    <p:sldId id="269" r:id="rId17"/>
  </p:sldIdLst>
  <p:sldSz cx="18288000" cy="10287000"/>
  <p:notesSz cx="6858000" cy="9144000"/>
  <p:embeddedFontLst>
    <p:embeddedFont>
      <p:font typeface="Archivo Black" panose="020B0604020202020204" charset="0"/>
      <p:regular r:id="rId18"/>
    </p:embeddedFont>
    <p:embeddedFont>
      <p:font typeface="Consolas" panose="020B0609020204030204" pitchFamily="49" charset="0"/>
      <p:regular r:id="rId19"/>
      <p:bold r:id="rId20"/>
      <p:italic r:id="rId21"/>
      <p:boldItalic r:id="rId22"/>
    </p:embeddedFont>
    <p:embeddedFont>
      <p:font typeface="Montserrat Classic" panose="020B0604020202020204" charset="0"/>
      <p:regular r:id="rId23"/>
    </p:embeddedFont>
    <p:embeddedFont>
      <p:font typeface="Montserrat Classic Bold" panose="020B0604020202020204" charset="0"/>
      <p:regular r:id="rId24"/>
    </p:embeddedFont>
    <p:embeddedFont>
      <p:font typeface="Montserrat Light" panose="00000400000000000000" pitchFamily="2" charset="0"/>
      <p:regular r:id="rId25"/>
      <p: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52" d="100"/>
          <a:sy n="52" d="100"/>
        </p:scale>
        <p:origin x="87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16.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9"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 y="36555"/>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txBody>
          <a:bodyPr/>
          <a:lstStyle/>
          <a:p>
            <a:endParaRPr lang="en-US"/>
          </a:p>
        </p:txBody>
      </p:sp>
      <p:sp>
        <p:nvSpPr>
          <p:cNvPr id="4" name="Freeform 4"/>
          <p:cNvSpPr/>
          <p:nvPr/>
        </p:nvSpPr>
        <p:spPr>
          <a:xfrm rot="-4521330">
            <a:off x="7013019" y="1946115"/>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txBody>
          <a:bodyPr/>
          <a:lstStyle/>
          <a:p>
            <a:endParaRPr lang="en-US"/>
          </a:p>
        </p:txBody>
      </p:sp>
      <p:grpSp>
        <p:nvGrpSpPr>
          <p:cNvPr id="5" name="Group 5"/>
          <p:cNvGrpSpPr>
            <a:grpSpLocks noChangeAspect="1"/>
          </p:cNvGrpSpPr>
          <p:nvPr/>
        </p:nvGrpSpPr>
        <p:grpSpPr>
          <a:xfrm>
            <a:off x="9589607" y="0"/>
            <a:ext cx="8698393" cy="10400373"/>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114498" t="-230" r="-2201" b="-20632"/>
              </a:stretch>
            </a:blipFill>
          </p:spPr>
          <p:txBody>
            <a:bodyPr/>
            <a:lstStyle/>
            <a:p>
              <a:endParaRPr lang="en-US"/>
            </a:p>
          </p:txBody>
        </p:sp>
      </p:grpSp>
      <p:grpSp>
        <p:nvGrpSpPr>
          <p:cNvPr id="7" name="Group 7"/>
          <p:cNvGrpSpPr/>
          <p:nvPr/>
        </p:nvGrpSpPr>
        <p:grpSpPr>
          <a:xfrm>
            <a:off x="4441321" y="3349077"/>
            <a:ext cx="9904959" cy="3588846"/>
            <a:chOff x="0" y="0"/>
            <a:chExt cx="2608713" cy="945211"/>
          </a:xfrm>
        </p:grpSpPr>
        <p:sp>
          <p:nvSpPr>
            <p:cNvPr id="8" name="Freeform 8"/>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txBody>
            <a:bodyPr/>
            <a:lstStyle/>
            <a:p>
              <a:endParaRPr lang="en-US"/>
            </a:p>
          </p:txBody>
        </p:sp>
        <p:sp>
          <p:nvSpPr>
            <p:cNvPr id="9" name="TextBox 9"/>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5"/>
            <a:stretch>
              <a:fillRect t="-187363"/>
            </a:stretch>
          </a:blipFill>
        </p:spPr>
        <p:txBody>
          <a:bodyPr/>
          <a:lstStyle/>
          <a:p>
            <a:endParaRPr lang="en-US"/>
          </a:p>
        </p:txBody>
      </p:sp>
      <p:sp>
        <p:nvSpPr>
          <p:cNvPr id="11" name="TextBox 11"/>
          <p:cNvSpPr txBox="1"/>
          <p:nvPr/>
        </p:nvSpPr>
        <p:spPr>
          <a:xfrm>
            <a:off x="4167634" y="3792451"/>
            <a:ext cx="10820399" cy="1920206"/>
          </a:xfrm>
          <a:prstGeom prst="rect">
            <a:avLst/>
          </a:prstGeom>
        </p:spPr>
        <p:txBody>
          <a:bodyPr wrap="square" lIns="0" tIns="0" rIns="0" bIns="0" rtlCol="0" anchor="t">
            <a:spAutoFit/>
          </a:bodyPr>
          <a:lstStyle/>
          <a:p>
            <a:pPr algn="ctr">
              <a:lnSpc>
                <a:spcPts val="16975"/>
              </a:lnSpc>
            </a:pPr>
            <a:r>
              <a:rPr lang="en-US" sz="8000" spc="172" dirty="0">
                <a:solidFill>
                  <a:srgbClr val="040506"/>
                </a:solidFill>
                <a:latin typeface="Archivo Black"/>
              </a:rPr>
              <a:t>Airbnb Analysis</a:t>
            </a:r>
          </a:p>
        </p:txBody>
      </p:sp>
      <p:sp>
        <p:nvSpPr>
          <p:cNvPr id="13" name="TextBox 13"/>
          <p:cNvSpPr txBox="1"/>
          <p:nvPr/>
        </p:nvSpPr>
        <p:spPr>
          <a:xfrm>
            <a:off x="5721249" y="3458812"/>
            <a:ext cx="7345101" cy="893904"/>
          </a:xfrm>
          <a:prstGeom prst="rect">
            <a:avLst/>
          </a:prstGeom>
        </p:spPr>
        <p:txBody>
          <a:bodyPr lIns="0" tIns="0" rIns="0" bIns="0" rtlCol="0" anchor="t">
            <a:spAutoFit/>
          </a:bodyPr>
          <a:lstStyle/>
          <a:p>
            <a:pPr algn="ctr">
              <a:lnSpc>
                <a:spcPts val="7294"/>
              </a:lnSpc>
            </a:pPr>
            <a:r>
              <a:rPr lang="en-US" sz="5286" spc="74" dirty="0">
                <a:solidFill>
                  <a:srgbClr val="040506"/>
                </a:solidFill>
                <a:latin typeface="Archivo Black"/>
              </a:rPr>
              <a:t>Big Data</a:t>
            </a:r>
          </a:p>
        </p:txBody>
      </p:sp>
      <p:sp>
        <p:nvSpPr>
          <p:cNvPr id="15" name="TextBox 14">
            <a:extLst>
              <a:ext uri="{FF2B5EF4-FFF2-40B4-BE49-F238E27FC236}">
                <a16:creationId xmlns:a16="http://schemas.microsoft.com/office/drawing/2014/main" id="{B71F0C9C-B336-5B6F-5843-95B638C3A2CC}"/>
              </a:ext>
            </a:extLst>
          </p:cNvPr>
          <p:cNvSpPr txBox="1"/>
          <p:nvPr/>
        </p:nvSpPr>
        <p:spPr>
          <a:xfrm>
            <a:off x="972508" y="7655358"/>
            <a:ext cx="9497482" cy="1938992"/>
          </a:xfrm>
          <a:prstGeom prst="rect">
            <a:avLst/>
          </a:prstGeom>
          <a:noFill/>
        </p:spPr>
        <p:txBody>
          <a:bodyPr wrap="square" rtlCol="0">
            <a:spAutoFit/>
          </a:bodyPr>
          <a:lstStyle/>
          <a:p>
            <a:r>
              <a:rPr lang="en-US" sz="3000" dirty="0"/>
              <a:t>Amr Ahmed </a:t>
            </a:r>
            <a:r>
              <a:rPr lang="en-US" sz="3000" dirty="0" err="1"/>
              <a:t>Abdelzaher</a:t>
            </a:r>
            <a:r>
              <a:rPr lang="en-US" sz="3000" dirty="0"/>
              <a:t>		1190074</a:t>
            </a:r>
          </a:p>
          <a:p>
            <a:r>
              <a:rPr lang="en-US" sz="3000" dirty="0"/>
              <a:t>Karim Yasser Ali 				1190175</a:t>
            </a:r>
            <a:br>
              <a:rPr lang="en-US" sz="3000" dirty="0"/>
            </a:br>
            <a:r>
              <a:rPr lang="en-US" sz="3000" dirty="0"/>
              <a:t>Mostafa Osama </a:t>
            </a:r>
            <a:r>
              <a:rPr lang="en-US" sz="3000" dirty="0" err="1"/>
              <a:t>Abdelzaher</a:t>
            </a:r>
            <a:r>
              <a:rPr lang="en-US" sz="3000" dirty="0"/>
              <a:t>		1190173</a:t>
            </a:r>
            <a:br>
              <a:rPr lang="en-US" sz="3000" dirty="0"/>
            </a:br>
            <a:r>
              <a:rPr lang="en-US" sz="3000" dirty="0"/>
              <a:t>Omar Mohamed Ahmed Amin	1190204</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p:cNvSpPr txBox="1"/>
          <p:nvPr/>
        </p:nvSpPr>
        <p:spPr>
          <a:xfrm>
            <a:off x="-1662161" y="2059442"/>
            <a:ext cx="13735050" cy="774892"/>
          </a:xfrm>
          <a:prstGeom prst="rect">
            <a:avLst/>
          </a:prstGeom>
        </p:spPr>
        <p:txBody>
          <a:bodyPr wrap="square" lIns="0" tIns="0" rIns="0" bIns="0" rtlCol="0" anchor="t">
            <a:spAutoFit/>
          </a:bodyPr>
          <a:lstStyle/>
          <a:p>
            <a:pPr marL="0" lvl="0" indent="0" algn="ctr">
              <a:lnSpc>
                <a:spcPts val="6548"/>
              </a:lnSpc>
              <a:spcBef>
                <a:spcPct val="0"/>
              </a:spcBef>
            </a:pPr>
            <a:r>
              <a:rPr lang="en-US" sz="4200" spc="37" dirty="0">
                <a:solidFill>
                  <a:srgbClr val="FFFFFF"/>
                </a:solidFill>
                <a:latin typeface="Archivo Black"/>
              </a:rPr>
              <a:t>Price Correlated Features</a:t>
            </a:r>
            <a:endParaRPr lang="en-US" sz="4200" u="none" strike="noStrike" spc="37" dirty="0">
              <a:solidFill>
                <a:srgbClr val="FFFFFF"/>
              </a:solidFill>
              <a:latin typeface="Archivo Black"/>
            </a:endParaRP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7" name="Picture 6">
            <a:extLst>
              <a:ext uri="{FF2B5EF4-FFF2-40B4-BE49-F238E27FC236}">
                <a16:creationId xmlns:a16="http://schemas.microsoft.com/office/drawing/2014/main" id="{B2B3CCF9-04D3-FB20-E8F3-BD3101CDC01A}"/>
              </a:ext>
            </a:extLst>
          </p:cNvPr>
          <p:cNvPicPr>
            <a:picLocks noChangeAspect="1"/>
          </p:cNvPicPr>
          <p:nvPr/>
        </p:nvPicPr>
        <p:blipFill>
          <a:blip r:embed="rId2"/>
          <a:stretch>
            <a:fillRect/>
          </a:stretch>
        </p:blipFill>
        <p:spPr>
          <a:xfrm>
            <a:off x="2838450" y="4016739"/>
            <a:ext cx="12611100" cy="5219700"/>
          </a:xfrm>
          <a:prstGeom prst="rect">
            <a:avLst/>
          </a:prstGeom>
        </p:spPr>
      </p:pic>
    </p:spTree>
    <p:extLst>
      <p:ext uri="{BB962C8B-B14F-4D97-AF65-F5344CB8AC3E}">
        <p14:creationId xmlns:p14="http://schemas.microsoft.com/office/powerpoint/2010/main" val="1336744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p:cNvSpPr txBox="1"/>
          <p:nvPr/>
        </p:nvSpPr>
        <p:spPr>
          <a:xfrm>
            <a:off x="-1662161" y="2059442"/>
            <a:ext cx="13735050" cy="774892"/>
          </a:xfrm>
          <a:prstGeom prst="rect">
            <a:avLst/>
          </a:prstGeom>
        </p:spPr>
        <p:txBody>
          <a:bodyPr wrap="square" lIns="0" tIns="0" rIns="0" bIns="0" rtlCol="0" anchor="t">
            <a:spAutoFit/>
          </a:bodyPr>
          <a:lstStyle/>
          <a:p>
            <a:pPr marL="0" lvl="0" indent="0" algn="ctr">
              <a:lnSpc>
                <a:spcPts val="6548"/>
              </a:lnSpc>
              <a:spcBef>
                <a:spcPct val="0"/>
              </a:spcBef>
            </a:pPr>
            <a:r>
              <a:rPr lang="en-US" sz="4200" spc="37" dirty="0">
                <a:solidFill>
                  <a:srgbClr val="FFFFFF"/>
                </a:solidFill>
                <a:latin typeface="Archivo Black"/>
              </a:rPr>
              <a:t>Price Correlated Features</a:t>
            </a:r>
            <a:endParaRPr lang="en-US" sz="4200" u="none" strike="noStrike" spc="37" dirty="0">
              <a:solidFill>
                <a:srgbClr val="FFFFFF"/>
              </a:solidFill>
              <a:latin typeface="Archivo Black"/>
            </a:endParaRP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6" name="Picture 5">
            <a:extLst>
              <a:ext uri="{FF2B5EF4-FFF2-40B4-BE49-F238E27FC236}">
                <a16:creationId xmlns:a16="http://schemas.microsoft.com/office/drawing/2014/main" id="{73A0FF35-48F1-52B3-CE65-9CEF25F11447}"/>
              </a:ext>
            </a:extLst>
          </p:cNvPr>
          <p:cNvPicPr>
            <a:picLocks noChangeAspect="1"/>
          </p:cNvPicPr>
          <p:nvPr/>
        </p:nvPicPr>
        <p:blipFill>
          <a:blip r:embed="rId2"/>
          <a:stretch>
            <a:fillRect/>
          </a:stretch>
        </p:blipFill>
        <p:spPr>
          <a:xfrm>
            <a:off x="2838450" y="3865076"/>
            <a:ext cx="12611100" cy="5219700"/>
          </a:xfrm>
          <a:prstGeom prst="rect">
            <a:avLst/>
          </a:prstGeom>
        </p:spPr>
      </p:pic>
    </p:spTree>
    <p:extLst>
      <p:ext uri="{BB962C8B-B14F-4D97-AF65-F5344CB8AC3E}">
        <p14:creationId xmlns:p14="http://schemas.microsoft.com/office/powerpoint/2010/main" val="38071034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p:cNvSpPr txBox="1"/>
          <p:nvPr/>
        </p:nvSpPr>
        <p:spPr>
          <a:xfrm>
            <a:off x="-1662161" y="2059442"/>
            <a:ext cx="13735050" cy="774892"/>
          </a:xfrm>
          <a:prstGeom prst="rect">
            <a:avLst/>
          </a:prstGeom>
        </p:spPr>
        <p:txBody>
          <a:bodyPr wrap="square" lIns="0" tIns="0" rIns="0" bIns="0" rtlCol="0" anchor="t">
            <a:spAutoFit/>
          </a:bodyPr>
          <a:lstStyle/>
          <a:p>
            <a:pPr marL="0" lvl="0" indent="0" algn="ctr">
              <a:lnSpc>
                <a:spcPts val="6548"/>
              </a:lnSpc>
              <a:spcBef>
                <a:spcPct val="0"/>
              </a:spcBef>
            </a:pPr>
            <a:r>
              <a:rPr lang="en-US" sz="4200" spc="37" dirty="0">
                <a:solidFill>
                  <a:srgbClr val="FFFFFF"/>
                </a:solidFill>
                <a:latin typeface="Archivo Black"/>
              </a:rPr>
              <a:t>Non-Correlated Data</a:t>
            </a:r>
            <a:endParaRPr lang="en-US" sz="4200" u="none" strike="noStrike" spc="37" dirty="0">
              <a:solidFill>
                <a:srgbClr val="FFFFFF"/>
              </a:solidFill>
              <a:latin typeface="Archivo Black"/>
            </a:endParaRP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2" name="TextBox 1">
            <a:extLst>
              <a:ext uri="{FF2B5EF4-FFF2-40B4-BE49-F238E27FC236}">
                <a16:creationId xmlns:a16="http://schemas.microsoft.com/office/drawing/2014/main" id="{D69B85D7-68CD-8809-557B-150E85202600}"/>
              </a:ext>
            </a:extLst>
          </p:cNvPr>
          <p:cNvSpPr txBox="1"/>
          <p:nvPr/>
        </p:nvSpPr>
        <p:spPr>
          <a:xfrm>
            <a:off x="685800" y="4305300"/>
            <a:ext cx="11658600" cy="4401205"/>
          </a:xfrm>
          <a:prstGeom prst="rect">
            <a:avLst/>
          </a:prstGeom>
          <a:noFill/>
        </p:spPr>
        <p:txBody>
          <a:bodyPr wrap="square" rtlCol="0">
            <a:spAutoFit/>
          </a:bodyPr>
          <a:lstStyle/>
          <a:p>
            <a:r>
              <a:rPr lang="en-US" sz="4000" dirty="0"/>
              <a:t>The Analysis showed that in our data there was:</a:t>
            </a:r>
          </a:p>
          <a:p>
            <a:endParaRPr lang="en-US" sz="4000" dirty="0"/>
          </a:p>
          <a:p>
            <a:pPr marL="285750" indent="-285750">
              <a:buFont typeface="Arial" panose="020B0604020202020204" pitchFamily="34" charset="0"/>
              <a:buChar char="•"/>
            </a:pPr>
            <a:r>
              <a:rPr lang="en-US" sz="4000" dirty="0"/>
              <a:t>No correlation between the cancellation policy and city</a:t>
            </a:r>
          </a:p>
          <a:p>
            <a:pPr marL="285750" indent="-285750">
              <a:buFont typeface="Arial" panose="020B0604020202020204" pitchFamily="34" charset="0"/>
              <a:buChar char="•"/>
            </a:pPr>
            <a:r>
              <a:rPr lang="en-US" sz="4000" dirty="0"/>
              <a:t>No correlation between the cancellation policy and the price</a:t>
            </a:r>
          </a:p>
          <a:p>
            <a:pPr marL="285750" indent="-285750">
              <a:buFont typeface="Arial" panose="020B0604020202020204" pitchFamily="34" charset="0"/>
              <a:buChar char="•"/>
            </a:pPr>
            <a:endParaRPr lang="en-US" sz="4000" dirty="0"/>
          </a:p>
        </p:txBody>
      </p:sp>
    </p:spTree>
    <p:extLst>
      <p:ext uri="{BB962C8B-B14F-4D97-AF65-F5344CB8AC3E}">
        <p14:creationId xmlns:p14="http://schemas.microsoft.com/office/powerpoint/2010/main" val="13180182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txBody>
          <a:bodyPr/>
          <a:lstStyle/>
          <a:p>
            <a:endParaRPr lang="en-US"/>
          </a:p>
        </p:txBody>
      </p:sp>
      <p:grpSp>
        <p:nvGrpSpPr>
          <p:cNvPr id="3" name="Group 3"/>
          <p:cNvGrpSpPr/>
          <p:nvPr/>
        </p:nvGrpSpPr>
        <p:grpSpPr>
          <a:xfrm>
            <a:off x="6455727" y="7409549"/>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txBody>
            <a:bodyPr/>
            <a:lstStyle/>
            <a:p>
              <a:endParaRPr lang="en-US"/>
            </a:p>
          </p:txBody>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0262700" y="6172200"/>
            <a:ext cx="3189627" cy="8229600"/>
            <a:chOff x="0" y="0"/>
            <a:chExt cx="840066" cy="2167467"/>
          </a:xfrm>
        </p:grpSpPr>
        <p:sp>
          <p:nvSpPr>
            <p:cNvPr id="7" name="Freeform 7"/>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txBody>
            <a:bodyPr/>
            <a:lstStyle/>
            <a:p>
              <a:endParaRPr lang="en-US"/>
            </a:p>
          </p:txBody>
        </p:sp>
        <p:sp>
          <p:nvSpPr>
            <p:cNvPr id="8" name="TextBox 8"/>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4069673" y="4761565"/>
            <a:ext cx="3189627" cy="8229600"/>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txBody>
            <a:bodyPr/>
            <a:lstStyle/>
            <a:p>
              <a:endParaRPr lang="en-US"/>
            </a:p>
          </p:txBody>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646045" y="1988135"/>
            <a:ext cx="8616655" cy="3155365"/>
            <a:chOff x="0" y="0"/>
            <a:chExt cx="2269407" cy="831043"/>
          </a:xfrm>
        </p:grpSpPr>
        <p:sp>
          <p:nvSpPr>
            <p:cNvPr id="13" name="Freeform 13"/>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txBody>
            <a:bodyPr/>
            <a:lstStyle/>
            <a:p>
              <a:endParaRPr lang="en-US"/>
            </a:p>
          </p:txBody>
        </p:sp>
        <p:sp>
          <p:nvSpPr>
            <p:cNvPr id="14" name="TextBox 14"/>
            <p:cNvSpPr txBox="1"/>
            <p:nvPr/>
          </p:nvSpPr>
          <p:spPr>
            <a:xfrm>
              <a:off x="0" y="-19050"/>
              <a:ext cx="2269407" cy="850093"/>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2108006" y="2499940"/>
            <a:ext cx="7692734" cy="830805"/>
          </a:xfrm>
          <a:prstGeom prst="rect">
            <a:avLst/>
          </a:prstGeom>
        </p:spPr>
        <p:txBody>
          <a:bodyPr lIns="0" tIns="0" rIns="0" bIns="0" rtlCol="0" anchor="t">
            <a:spAutoFit/>
          </a:bodyPr>
          <a:lstStyle/>
          <a:p>
            <a:pPr marL="0" lvl="0" indent="0" algn="ctr">
              <a:lnSpc>
                <a:spcPts val="6845"/>
              </a:lnSpc>
              <a:spcBef>
                <a:spcPct val="0"/>
              </a:spcBef>
            </a:pPr>
            <a:r>
              <a:rPr lang="en-US" sz="4960" u="none" strike="noStrike" spc="173" dirty="0">
                <a:solidFill>
                  <a:srgbClr val="010101"/>
                </a:solidFill>
                <a:latin typeface="Archivo Black"/>
              </a:rPr>
              <a:t>Technical Insights </a:t>
            </a:r>
          </a:p>
        </p:txBody>
      </p:sp>
      <p:sp>
        <p:nvSpPr>
          <p:cNvPr id="16" name="TextBox 16"/>
          <p:cNvSpPr txBox="1"/>
          <p:nvPr/>
        </p:nvSpPr>
        <p:spPr>
          <a:xfrm>
            <a:off x="2275587" y="3370126"/>
            <a:ext cx="7357569" cy="1707006"/>
          </a:xfrm>
          <a:prstGeom prst="rect">
            <a:avLst/>
          </a:prstGeom>
        </p:spPr>
        <p:txBody>
          <a:bodyPr lIns="0" tIns="0" rIns="0" bIns="0" rtlCol="0" anchor="t">
            <a:spAutoFit/>
          </a:bodyPr>
          <a:lstStyle/>
          <a:p>
            <a:pPr algn="ctr">
              <a:lnSpc>
                <a:spcPts val="2714"/>
              </a:lnSpc>
            </a:pPr>
            <a:r>
              <a:rPr lang="en-US" sz="1967" spc="192" dirty="0">
                <a:solidFill>
                  <a:srgbClr val="040506"/>
                </a:solidFill>
                <a:latin typeface="Montserrat Light"/>
              </a:rPr>
              <a:t>We Developed a couple of models to help business owner decide what prices to give their properties and given some data about the property the model can predict the city where the property is located  </a:t>
            </a:r>
          </a:p>
        </p:txBody>
      </p:sp>
      <p:sp>
        <p:nvSpPr>
          <p:cNvPr id="17" name="Freeform 17"/>
          <p:cNvSpPr/>
          <p:nvPr/>
        </p:nvSpPr>
        <p:spPr>
          <a:xfrm>
            <a:off x="7466433" y="8876365"/>
            <a:ext cx="1105276" cy="1327297"/>
          </a:xfrm>
          <a:custGeom>
            <a:avLst/>
            <a:gdLst/>
            <a:ahLst/>
            <a:cxnLst/>
            <a:rect l="l" t="t" r="r" b="b"/>
            <a:pathLst>
              <a:path w="1105276" h="1327297">
                <a:moveTo>
                  <a:pt x="0" y="0"/>
                </a:moveTo>
                <a:lnTo>
                  <a:pt x="1105276" y="0"/>
                </a:lnTo>
                <a:lnTo>
                  <a:pt x="1105276" y="1327297"/>
                </a:lnTo>
                <a:lnTo>
                  <a:pt x="0" y="13272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18" name="TextBox 18"/>
          <p:cNvSpPr txBox="1"/>
          <p:nvPr/>
        </p:nvSpPr>
        <p:spPr>
          <a:xfrm>
            <a:off x="6613767" y="7703045"/>
            <a:ext cx="2810608" cy="1114408"/>
          </a:xfrm>
          <a:prstGeom prst="rect">
            <a:avLst/>
          </a:prstGeom>
        </p:spPr>
        <p:txBody>
          <a:bodyPr lIns="0" tIns="0" rIns="0" bIns="0" rtlCol="0" anchor="t">
            <a:spAutoFit/>
          </a:bodyPr>
          <a:lstStyle/>
          <a:p>
            <a:pPr algn="ctr">
              <a:lnSpc>
                <a:spcPts val="2980"/>
              </a:lnSpc>
            </a:pPr>
            <a:r>
              <a:rPr lang="en-US" b="0" i="0" dirty="0">
                <a:solidFill>
                  <a:srgbClr val="000000"/>
                </a:solidFill>
                <a:effectLst/>
                <a:latin typeface="Montserrat Classic" panose="020B0604020202020204" charset="0"/>
              </a:rPr>
              <a:t>Polynomial Regression model to predict the price</a:t>
            </a:r>
            <a:endParaRPr lang="en-US" spc="30" dirty="0">
              <a:solidFill>
                <a:srgbClr val="040506"/>
              </a:solidFill>
              <a:latin typeface="Montserrat Classic" panose="020B0604020202020204" charset="0"/>
            </a:endParaRPr>
          </a:p>
        </p:txBody>
      </p:sp>
      <p:sp>
        <p:nvSpPr>
          <p:cNvPr id="19" name="TextBox 19"/>
          <p:cNvSpPr txBox="1"/>
          <p:nvPr/>
        </p:nvSpPr>
        <p:spPr>
          <a:xfrm>
            <a:off x="10542800" y="6467330"/>
            <a:ext cx="2629427" cy="718017"/>
          </a:xfrm>
          <a:prstGeom prst="rect">
            <a:avLst/>
          </a:prstGeom>
        </p:spPr>
        <p:txBody>
          <a:bodyPr lIns="0" tIns="0" rIns="0" bIns="0" rtlCol="0" anchor="t">
            <a:spAutoFit/>
          </a:bodyPr>
          <a:lstStyle/>
          <a:p>
            <a:pPr marL="0" lvl="0" indent="0" algn="ctr">
              <a:lnSpc>
                <a:spcPts val="2980"/>
              </a:lnSpc>
              <a:spcBef>
                <a:spcPct val="0"/>
              </a:spcBef>
            </a:pPr>
            <a:r>
              <a:rPr lang="en-US" spc="30" dirty="0">
                <a:solidFill>
                  <a:srgbClr val="040506"/>
                </a:solidFill>
                <a:latin typeface="Montserrat Classic"/>
              </a:rPr>
              <a:t>Random Forest Model to predict the price</a:t>
            </a:r>
          </a:p>
        </p:txBody>
      </p:sp>
      <p:sp>
        <p:nvSpPr>
          <p:cNvPr id="20" name="TextBox 20"/>
          <p:cNvSpPr txBox="1"/>
          <p:nvPr/>
        </p:nvSpPr>
        <p:spPr>
          <a:xfrm>
            <a:off x="14349773" y="5105400"/>
            <a:ext cx="2629427" cy="726994"/>
          </a:xfrm>
          <a:prstGeom prst="rect">
            <a:avLst/>
          </a:prstGeom>
        </p:spPr>
        <p:txBody>
          <a:bodyPr lIns="0" tIns="0" rIns="0" bIns="0" rtlCol="0" anchor="t">
            <a:spAutoFit/>
          </a:bodyPr>
          <a:lstStyle/>
          <a:p>
            <a:pPr marL="0" lvl="0" indent="0" algn="ctr">
              <a:lnSpc>
                <a:spcPts val="2980"/>
              </a:lnSpc>
              <a:spcBef>
                <a:spcPct val="0"/>
              </a:spcBef>
            </a:pPr>
            <a:r>
              <a:rPr lang="en-US" sz="2159" spc="30" dirty="0">
                <a:solidFill>
                  <a:srgbClr val="040506"/>
                </a:solidFill>
                <a:latin typeface="Montserrat Classic"/>
              </a:rPr>
              <a:t>SVM model to predict the city</a:t>
            </a:r>
          </a:p>
        </p:txBody>
      </p:sp>
      <p:sp>
        <p:nvSpPr>
          <p:cNvPr id="21" name="Freeform 21"/>
          <p:cNvSpPr/>
          <p:nvPr/>
        </p:nvSpPr>
        <p:spPr>
          <a:xfrm>
            <a:off x="11281454" y="7661197"/>
            <a:ext cx="1152117" cy="1466816"/>
          </a:xfrm>
          <a:custGeom>
            <a:avLst/>
            <a:gdLst/>
            <a:ahLst/>
            <a:cxnLst/>
            <a:rect l="l" t="t" r="r" b="b"/>
            <a:pathLst>
              <a:path w="1152117" h="1466816">
                <a:moveTo>
                  <a:pt x="0" y="0"/>
                </a:moveTo>
                <a:lnTo>
                  <a:pt x="1152117" y="0"/>
                </a:lnTo>
                <a:lnTo>
                  <a:pt x="1152117" y="1466816"/>
                </a:lnTo>
                <a:lnTo>
                  <a:pt x="0" y="14668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2" name="Freeform 22"/>
          <p:cNvSpPr/>
          <p:nvPr/>
        </p:nvSpPr>
        <p:spPr>
          <a:xfrm>
            <a:off x="15042209" y="6467330"/>
            <a:ext cx="1244554" cy="1262924"/>
          </a:xfrm>
          <a:custGeom>
            <a:avLst/>
            <a:gdLst/>
            <a:ahLst/>
            <a:cxnLst/>
            <a:rect l="l" t="t" r="r" b="b"/>
            <a:pathLst>
              <a:path w="1244554" h="1262924">
                <a:moveTo>
                  <a:pt x="0" y="0"/>
                </a:moveTo>
                <a:lnTo>
                  <a:pt x="1244554" y="0"/>
                </a:lnTo>
                <a:lnTo>
                  <a:pt x="1244554" y="1262923"/>
                </a:lnTo>
                <a:lnTo>
                  <a:pt x="0" y="1262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4" name="Group 4"/>
          <p:cNvGrpSpPr/>
          <p:nvPr/>
        </p:nvGrpSpPr>
        <p:grpSpPr>
          <a:xfrm>
            <a:off x="4410190" y="-7563"/>
            <a:ext cx="1710961" cy="10674983"/>
            <a:chOff x="0" y="0"/>
            <a:chExt cx="450623" cy="2811518"/>
          </a:xfrm>
        </p:grpSpPr>
        <p:sp>
          <p:nvSpPr>
            <p:cNvPr id="5" name="Freeform 5"/>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6" name="TextBox 6"/>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Freeform 7"/>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121386" r="-121386"/>
            </a:stretch>
          </a:blipFill>
        </p:spPr>
        <p:txBody>
          <a:bodyPr/>
          <a:lstStyle/>
          <a:p>
            <a:endParaRPr lang="en-US"/>
          </a:p>
        </p:txBody>
      </p:sp>
      <p:sp>
        <p:nvSpPr>
          <p:cNvPr id="8" name="TextBox 8"/>
          <p:cNvSpPr txBox="1"/>
          <p:nvPr/>
        </p:nvSpPr>
        <p:spPr>
          <a:xfrm>
            <a:off x="5809017" y="1094562"/>
            <a:ext cx="9728449" cy="890437"/>
          </a:xfrm>
          <a:prstGeom prst="rect">
            <a:avLst/>
          </a:prstGeom>
        </p:spPr>
        <p:txBody>
          <a:bodyPr wrap="square" lIns="0" tIns="0" rIns="0" bIns="0" rtlCol="0" anchor="t">
            <a:spAutoFit/>
          </a:bodyPr>
          <a:lstStyle/>
          <a:p>
            <a:pPr marL="0" lvl="0" indent="0" algn="l">
              <a:lnSpc>
                <a:spcPts val="7291"/>
              </a:lnSpc>
              <a:spcBef>
                <a:spcPct val="0"/>
              </a:spcBef>
            </a:pPr>
            <a:r>
              <a:rPr lang="en-US" sz="5283" u="none" strike="noStrike" spc="184" dirty="0">
                <a:solidFill>
                  <a:srgbClr val="010101"/>
                </a:solidFill>
                <a:latin typeface="Archivo Black"/>
              </a:rPr>
              <a:t>Price Prediction Model</a:t>
            </a:r>
          </a:p>
        </p:txBody>
      </p:sp>
      <p:sp>
        <p:nvSpPr>
          <p:cNvPr id="9" name="TextBox 9"/>
          <p:cNvSpPr txBox="1"/>
          <p:nvPr/>
        </p:nvSpPr>
        <p:spPr>
          <a:xfrm>
            <a:off x="6121151" y="5161798"/>
            <a:ext cx="3780505" cy="2146812"/>
          </a:xfrm>
          <a:prstGeom prst="rect">
            <a:avLst/>
          </a:prstGeom>
        </p:spPr>
        <p:txBody>
          <a:bodyPr lIns="0" tIns="0" rIns="0" bIns="0" rtlCol="0" anchor="t">
            <a:spAutoFit/>
          </a:bodyPr>
          <a:lstStyle/>
          <a:p>
            <a:pPr marL="0" lvl="0" indent="0" algn="ctr">
              <a:lnSpc>
                <a:spcPts val="17408"/>
              </a:lnSpc>
              <a:spcBef>
                <a:spcPct val="0"/>
              </a:spcBef>
            </a:pPr>
            <a:r>
              <a:rPr lang="en-US" sz="12614" dirty="0">
                <a:solidFill>
                  <a:srgbClr val="010101"/>
                </a:solidFill>
                <a:latin typeface="Archivo Black"/>
              </a:rPr>
              <a:t>71</a:t>
            </a:r>
            <a:r>
              <a:rPr lang="en-US" sz="12614" u="none" strike="noStrike" dirty="0">
                <a:solidFill>
                  <a:srgbClr val="010101"/>
                </a:solidFill>
                <a:latin typeface="Archivo Black"/>
              </a:rPr>
              <a:t>%</a:t>
            </a:r>
          </a:p>
        </p:txBody>
      </p:sp>
      <p:sp>
        <p:nvSpPr>
          <p:cNvPr id="10" name="Freeform 10"/>
          <p:cNvSpPr/>
          <p:nvPr/>
        </p:nvSpPr>
        <p:spPr>
          <a:xfrm>
            <a:off x="11331109" y="2335242"/>
            <a:ext cx="3650772" cy="2669627"/>
          </a:xfrm>
          <a:custGeom>
            <a:avLst/>
            <a:gdLst/>
            <a:ahLst/>
            <a:cxnLst/>
            <a:rect l="l" t="t" r="r" b="b"/>
            <a:pathLst>
              <a:path w="3650772" h="2669627">
                <a:moveTo>
                  <a:pt x="0" y="0"/>
                </a:moveTo>
                <a:lnTo>
                  <a:pt x="3650772" y="0"/>
                </a:lnTo>
                <a:lnTo>
                  <a:pt x="3650772" y="2669627"/>
                </a:lnTo>
                <a:lnTo>
                  <a:pt x="0" y="26696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5552393" y="2454538"/>
            <a:ext cx="5519591" cy="2236703"/>
          </a:xfrm>
          <a:prstGeom prst="rect">
            <a:avLst/>
          </a:prstGeom>
        </p:spPr>
        <p:txBody>
          <a:bodyPr wrap="square" lIns="0" tIns="0" rIns="0" bIns="0" rtlCol="0" anchor="t">
            <a:spAutoFit/>
          </a:bodyPr>
          <a:lstStyle/>
          <a:p>
            <a:pPr algn="l">
              <a:lnSpc>
                <a:spcPts val="2187"/>
              </a:lnSpc>
            </a:pPr>
            <a:r>
              <a:rPr lang="en-US" sz="1585" spc="155" dirty="0">
                <a:solidFill>
                  <a:srgbClr val="000000"/>
                </a:solidFill>
                <a:latin typeface="Montserrat Light"/>
              </a:rPr>
              <a:t>We used two model to predict the price</a:t>
            </a:r>
          </a:p>
          <a:p>
            <a:pPr algn="l">
              <a:lnSpc>
                <a:spcPts val="2187"/>
              </a:lnSpc>
            </a:pPr>
            <a:r>
              <a:rPr lang="en-US" sz="1585" spc="155" dirty="0">
                <a:solidFill>
                  <a:srgbClr val="000000"/>
                </a:solidFill>
                <a:latin typeface="Montserrat Light"/>
              </a:rPr>
              <a:t>We used the following as features </a:t>
            </a:r>
          </a:p>
          <a:p>
            <a:pPr algn="l">
              <a:lnSpc>
                <a:spcPts val="2187"/>
              </a:lnSpc>
            </a:pPr>
            <a:r>
              <a:rPr lang="en-US" sz="1585" spc="155" dirty="0">
                <a:solidFill>
                  <a:srgbClr val="000000"/>
                </a:solidFill>
                <a:latin typeface="Montserrat Light"/>
              </a:rPr>
              <a:t>['beds', 'bedrooms', 'city’, '</a:t>
            </a:r>
            <a:r>
              <a:rPr lang="en-US" sz="1585" spc="155" dirty="0" err="1">
                <a:solidFill>
                  <a:srgbClr val="000000"/>
                </a:solidFill>
                <a:latin typeface="Montserrat Light"/>
              </a:rPr>
              <a:t>number_of_reviews</a:t>
            </a:r>
            <a:r>
              <a:rPr lang="en-US" sz="1585" spc="155" dirty="0">
                <a:solidFill>
                  <a:srgbClr val="000000"/>
                </a:solidFill>
                <a:latin typeface="Montserrat Light"/>
              </a:rPr>
              <a:t>’, '</a:t>
            </a:r>
            <a:r>
              <a:rPr lang="en-US" sz="1585" spc="155" dirty="0" err="1">
                <a:solidFill>
                  <a:srgbClr val="000000"/>
                </a:solidFill>
                <a:latin typeface="Montserrat Light"/>
              </a:rPr>
              <a:t>cancellation_policy</a:t>
            </a:r>
            <a:r>
              <a:rPr lang="en-US" sz="1585" spc="155" dirty="0">
                <a:solidFill>
                  <a:srgbClr val="000000"/>
                </a:solidFill>
                <a:latin typeface="Montserrat Light"/>
              </a:rPr>
              <a:t>’, '</a:t>
            </a:r>
            <a:r>
              <a:rPr lang="en-US" sz="1585" spc="155" dirty="0" err="1">
                <a:solidFill>
                  <a:srgbClr val="000000"/>
                </a:solidFill>
                <a:latin typeface="Montserrat Light"/>
              </a:rPr>
              <a:t>review_scores_rating</a:t>
            </a:r>
            <a:r>
              <a:rPr lang="en-US" sz="1585" spc="155" dirty="0">
                <a:solidFill>
                  <a:srgbClr val="000000"/>
                </a:solidFill>
                <a:latin typeface="Montserrat Light"/>
              </a:rPr>
              <a:t>', '</a:t>
            </a:r>
            <a:r>
              <a:rPr lang="en-US" sz="1585" spc="155" dirty="0" err="1">
                <a:solidFill>
                  <a:srgbClr val="000000"/>
                </a:solidFill>
                <a:latin typeface="Montserrat Light"/>
              </a:rPr>
              <a:t>room_type</a:t>
            </a:r>
            <a:r>
              <a:rPr lang="en-US" sz="1585" spc="155" dirty="0">
                <a:solidFill>
                  <a:srgbClr val="000000"/>
                </a:solidFill>
                <a:latin typeface="Montserrat Light"/>
              </a:rPr>
              <a:t>', '</a:t>
            </a:r>
            <a:r>
              <a:rPr lang="en-US" sz="1585" spc="155" dirty="0" err="1">
                <a:solidFill>
                  <a:srgbClr val="000000"/>
                </a:solidFill>
                <a:latin typeface="Montserrat Light"/>
              </a:rPr>
              <a:t>property_type</a:t>
            </a:r>
            <a:r>
              <a:rPr lang="en-US" sz="1585" spc="155" dirty="0">
                <a:solidFill>
                  <a:srgbClr val="000000"/>
                </a:solidFill>
                <a:latin typeface="Montserrat Light"/>
              </a:rPr>
              <a:t>', '</a:t>
            </a:r>
            <a:r>
              <a:rPr lang="en-US" sz="1585" spc="155" dirty="0" err="1">
                <a:solidFill>
                  <a:srgbClr val="000000"/>
                </a:solidFill>
                <a:latin typeface="Montserrat Light"/>
              </a:rPr>
              <a:t>neighbourhood</a:t>
            </a:r>
            <a:r>
              <a:rPr lang="en-US" sz="1585" spc="155" dirty="0">
                <a:solidFill>
                  <a:srgbClr val="000000"/>
                </a:solidFill>
                <a:latin typeface="Montserrat Light"/>
              </a:rPr>
              <a:t>', '</a:t>
            </a:r>
            <a:r>
              <a:rPr lang="en-US" sz="1585" spc="155" dirty="0" err="1">
                <a:solidFill>
                  <a:srgbClr val="000000"/>
                </a:solidFill>
                <a:latin typeface="Montserrat Light"/>
              </a:rPr>
              <a:t>cleaning_fee</a:t>
            </a:r>
            <a:r>
              <a:rPr lang="en-US" sz="1585" spc="155" dirty="0">
                <a:solidFill>
                  <a:srgbClr val="000000"/>
                </a:solidFill>
                <a:latin typeface="Montserrat Light"/>
              </a:rPr>
              <a:t>', '</a:t>
            </a:r>
            <a:r>
              <a:rPr lang="en-US" sz="1585" spc="155" dirty="0" err="1">
                <a:solidFill>
                  <a:srgbClr val="000000"/>
                </a:solidFill>
                <a:latin typeface="Montserrat Light"/>
              </a:rPr>
              <a:t>instant_bookable</a:t>
            </a:r>
            <a:r>
              <a:rPr lang="en-US" sz="1585" spc="155" dirty="0">
                <a:solidFill>
                  <a:srgbClr val="000000"/>
                </a:solidFill>
                <a:latin typeface="Montserrat Light"/>
              </a:rPr>
              <a:t>’, 'accommodates', 'amenities', 'latitude', 'longitude']</a:t>
            </a:r>
          </a:p>
        </p:txBody>
      </p:sp>
      <p:sp>
        <p:nvSpPr>
          <p:cNvPr id="13" name="TextBox 13"/>
          <p:cNvSpPr txBox="1"/>
          <p:nvPr/>
        </p:nvSpPr>
        <p:spPr>
          <a:xfrm>
            <a:off x="10861313" y="5161798"/>
            <a:ext cx="5519591" cy="2123145"/>
          </a:xfrm>
          <a:prstGeom prst="rect">
            <a:avLst/>
          </a:prstGeom>
        </p:spPr>
        <p:txBody>
          <a:bodyPr wrap="square" lIns="0" tIns="0" rIns="0" bIns="0" rtlCol="0" anchor="t">
            <a:spAutoFit/>
          </a:bodyPr>
          <a:lstStyle/>
          <a:p>
            <a:pPr marL="0" lvl="0" indent="0" algn="ctr">
              <a:lnSpc>
                <a:spcPts val="17408"/>
              </a:lnSpc>
              <a:spcBef>
                <a:spcPct val="0"/>
              </a:spcBef>
            </a:pPr>
            <a:r>
              <a:rPr lang="en-US" sz="12614" dirty="0">
                <a:solidFill>
                  <a:srgbClr val="010101"/>
                </a:solidFill>
                <a:latin typeface="Archivo Black"/>
              </a:rPr>
              <a:t>67.2</a:t>
            </a:r>
            <a:r>
              <a:rPr lang="en-US" sz="12614" u="none" strike="noStrike" dirty="0">
                <a:solidFill>
                  <a:srgbClr val="010101"/>
                </a:solidFill>
                <a:latin typeface="Archivo Black"/>
              </a:rPr>
              <a:t>%</a:t>
            </a:r>
          </a:p>
        </p:txBody>
      </p:sp>
      <p:sp>
        <p:nvSpPr>
          <p:cNvPr id="14" name="TextBox 9">
            <a:extLst>
              <a:ext uri="{FF2B5EF4-FFF2-40B4-BE49-F238E27FC236}">
                <a16:creationId xmlns:a16="http://schemas.microsoft.com/office/drawing/2014/main" id="{F3BF9319-DCEC-38EE-1C65-B96634E3658C}"/>
              </a:ext>
            </a:extLst>
          </p:cNvPr>
          <p:cNvSpPr txBox="1"/>
          <p:nvPr/>
        </p:nvSpPr>
        <p:spPr>
          <a:xfrm>
            <a:off x="5521238" y="6953247"/>
            <a:ext cx="4980330" cy="1758430"/>
          </a:xfrm>
          <a:prstGeom prst="rect">
            <a:avLst/>
          </a:prstGeom>
        </p:spPr>
        <p:txBody>
          <a:bodyPr wrap="square" lIns="0" tIns="0" rIns="0" bIns="0" rtlCol="0" anchor="t">
            <a:spAutoFit/>
          </a:bodyPr>
          <a:lstStyle/>
          <a:p>
            <a:pPr marL="0" lvl="0" indent="0" algn="ctr">
              <a:lnSpc>
                <a:spcPct val="150000"/>
              </a:lnSpc>
              <a:spcBef>
                <a:spcPct val="0"/>
              </a:spcBef>
            </a:pPr>
            <a:r>
              <a:rPr lang="en-US" sz="4000" dirty="0">
                <a:solidFill>
                  <a:srgbClr val="010101"/>
                </a:solidFill>
                <a:latin typeface="Archivo Black"/>
              </a:rPr>
              <a:t>Random Forest</a:t>
            </a:r>
          </a:p>
          <a:p>
            <a:pPr marL="0" lvl="0" indent="0" algn="ctr">
              <a:lnSpc>
                <a:spcPct val="150000"/>
              </a:lnSpc>
              <a:spcBef>
                <a:spcPct val="0"/>
              </a:spcBef>
            </a:pPr>
            <a:r>
              <a:rPr lang="en-US" sz="4000" u="none" strike="noStrike" dirty="0">
                <a:solidFill>
                  <a:srgbClr val="010101"/>
                </a:solidFill>
                <a:latin typeface="Archivo Black"/>
              </a:rPr>
              <a:t>accuracy</a:t>
            </a:r>
          </a:p>
        </p:txBody>
      </p:sp>
      <p:sp>
        <p:nvSpPr>
          <p:cNvPr id="15" name="TextBox 9">
            <a:extLst>
              <a:ext uri="{FF2B5EF4-FFF2-40B4-BE49-F238E27FC236}">
                <a16:creationId xmlns:a16="http://schemas.microsoft.com/office/drawing/2014/main" id="{D66CA1E2-4250-E8EC-B952-AE12E4D1912E}"/>
              </a:ext>
            </a:extLst>
          </p:cNvPr>
          <p:cNvSpPr txBox="1"/>
          <p:nvPr/>
        </p:nvSpPr>
        <p:spPr>
          <a:xfrm>
            <a:off x="10227893" y="7027541"/>
            <a:ext cx="6959800" cy="1758430"/>
          </a:xfrm>
          <a:prstGeom prst="rect">
            <a:avLst/>
          </a:prstGeom>
        </p:spPr>
        <p:txBody>
          <a:bodyPr wrap="square" lIns="0" tIns="0" rIns="0" bIns="0" rtlCol="0" anchor="t">
            <a:spAutoFit/>
          </a:bodyPr>
          <a:lstStyle/>
          <a:p>
            <a:pPr marL="0" lvl="0" indent="0" algn="ctr">
              <a:lnSpc>
                <a:spcPct val="150000"/>
              </a:lnSpc>
              <a:spcBef>
                <a:spcPct val="0"/>
              </a:spcBef>
            </a:pPr>
            <a:r>
              <a:rPr lang="en-US" sz="4000" dirty="0">
                <a:solidFill>
                  <a:srgbClr val="010101"/>
                </a:solidFill>
                <a:latin typeface="Archivo Black"/>
              </a:rPr>
              <a:t>Polynomial Regression</a:t>
            </a:r>
          </a:p>
          <a:p>
            <a:pPr marL="0" lvl="0" indent="0" algn="ctr">
              <a:lnSpc>
                <a:spcPct val="150000"/>
              </a:lnSpc>
              <a:spcBef>
                <a:spcPct val="0"/>
              </a:spcBef>
            </a:pPr>
            <a:r>
              <a:rPr lang="en-US" sz="4000" dirty="0">
                <a:solidFill>
                  <a:srgbClr val="010101"/>
                </a:solidFill>
                <a:latin typeface="Archivo Black"/>
              </a:rPr>
              <a:t>accuracy</a:t>
            </a:r>
            <a:endParaRPr lang="en-US" sz="4000" u="none" strike="noStrike" dirty="0">
              <a:solidFill>
                <a:srgbClr val="010101"/>
              </a:solidFill>
              <a:latin typeface="Archivo Black"/>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4410190" y="-7563"/>
            <a:ext cx="1710961" cy="10674983"/>
            <a:chOff x="0" y="0"/>
            <a:chExt cx="450623" cy="2811518"/>
          </a:xfrm>
        </p:grpSpPr>
        <p:sp>
          <p:nvSpPr>
            <p:cNvPr id="5" name="Freeform 5"/>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6" name="TextBox 6"/>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Freeform 7"/>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2"/>
            <a:stretch>
              <a:fillRect l="-121386" r="-121386"/>
            </a:stretch>
          </a:blipFill>
        </p:spPr>
        <p:txBody>
          <a:bodyPr/>
          <a:lstStyle/>
          <a:p>
            <a:endParaRPr lang="en-US"/>
          </a:p>
        </p:txBody>
      </p:sp>
      <p:sp>
        <p:nvSpPr>
          <p:cNvPr id="8" name="TextBox 8"/>
          <p:cNvSpPr txBox="1"/>
          <p:nvPr/>
        </p:nvSpPr>
        <p:spPr>
          <a:xfrm>
            <a:off x="5809017" y="1094562"/>
            <a:ext cx="9728449" cy="890437"/>
          </a:xfrm>
          <a:prstGeom prst="rect">
            <a:avLst/>
          </a:prstGeom>
        </p:spPr>
        <p:txBody>
          <a:bodyPr wrap="square" lIns="0" tIns="0" rIns="0" bIns="0" rtlCol="0" anchor="t">
            <a:spAutoFit/>
          </a:bodyPr>
          <a:lstStyle/>
          <a:p>
            <a:pPr marL="0" lvl="0" indent="0" algn="l">
              <a:lnSpc>
                <a:spcPts val="7291"/>
              </a:lnSpc>
              <a:spcBef>
                <a:spcPct val="0"/>
              </a:spcBef>
            </a:pPr>
            <a:r>
              <a:rPr lang="en-US" sz="5283" u="none" strike="noStrike" spc="184" dirty="0">
                <a:solidFill>
                  <a:srgbClr val="010101"/>
                </a:solidFill>
                <a:latin typeface="Archivo Black"/>
              </a:rPr>
              <a:t>City Prediction Model</a:t>
            </a:r>
          </a:p>
        </p:txBody>
      </p:sp>
      <p:sp>
        <p:nvSpPr>
          <p:cNvPr id="9" name="TextBox 9"/>
          <p:cNvSpPr txBox="1"/>
          <p:nvPr/>
        </p:nvSpPr>
        <p:spPr>
          <a:xfrm>
            <a:off x="6121151" y="5161798"/>
            <a:ext cx="6045700" cy="2123145"/>
          </a:xfrm>
          <a:prstGeom prst="rect">
            <a:avLst/>
          </a:prstGeom>
        </p:spPr>
        <p:txBody>
          <a:bodyPr wrap="square" lIns="0" tIns="0" rIns="0" bIns="0" rtlCol="0" anchor="t">
            <a:spAutoFit/>
          </a:bodyPr>
          <a:lstStyle/>
          <a:p>
            <a:pPr marL="0" lvl="0" indent="0" algn="ctr">
              <a:lnSpc>
                <a:spcPts val="17408"/>
              </a:lnSpc>
              <a:spcBef>
                <a:spcPct val="0"/>
              </a:spcBef>
            </a:pPr>
            <a:r>
              <a:rPr lang="en-US" sz="9600" b="0" i="0" dirty="0">
                <a:solidFill>
                  <a:srgbClr val="000000"/>
                </a:solidFill>
                <a:effectLst/>
                <a:latin typeface="Consolas" panose="020B0609020204030204" pitchFamily="49" charset="0"/>
              </a:rPr>
              <a:t>99.89</a:t>
            </a:r>
            <a:r>
              <a:rPr lang="en-US" sz="12614" u="none" strike="noStrike" dirty="0">
                <a:solidFill>
                  <a:srgbClr val="010101"/>
                </a:solidFill>
                <a:latin typeface="Archivo Black"/>
              </a:rPr>
              <a:t>%</a:t>
            </a:r>
          </a:p>
        </p:txBody>
      </p:sp>
      <p:sp>
        <p:nvSpPr>
          <p:cNvPr id="10" name="Freeform 10"/>
          <p:cNvSpPr/>
          <p:nvPr/>
        </p:nvSpPr>
        <p:spPr>
          <a:xfrm>
            <a:off x="11331109" y="2335242"/>
            <a:ext cx="3650772" cy="2669627"/>
          </a:xfrm>
          <a:custGeom>
            <a:avLst/>
            <a:gdLst/>
            <a:ahLst/>
            <a:cxnLst/>
            <a:rect l="l" t="t" r="r" b="b"/>
            <a:pathLst>
              <a:path w="3650772" h="2669627">
                <a:moveTo>
                  <a:pt x="0" y="0"/>
                </a:moveTo>
                <a:lnTo>
                  <a:pt x="3650772" y="0"/>
                </a:lnTo>
                <a:lnTo>
                  <a:pt x="3650772" y="2669627"/>
                </a:lnTo>
                <a:lnTo>
                  <a:pt x="0" y="26696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5552393" y="2454538"/>
            <a:ext cx="5519591" cy="1672446"/>
          </a:xfrm>
          <a:prstGeom prst="rect">
            <a:avLst/>
          </a:prstGeom>
        </p:spPr>
        <p:txBody>
          <a:bodyPr wrap="square" lIns="0" tIns="0" rIns="0" bIns="0" rtlCol="0" anchor="t">
            <a:spAutoFit/>
          </a:bodyPr>
          <a:lstStyle/>
          <a:p>
            <a:pPr algn="l">
              <a:lnSpc>
                <a:spcPts val="2187"/>
              </a:lnSpc>
            </a:pPr>
            <a:r>
              <a:rPr lang="en-US" sz="1585" spc="155" dirty="0">
                <a:solidFill>
                  <a:srgbClr val="000000"/>
                </a:solidFill>
                <a:latin typeface="Montserrat Light"/>
              </a:rPr>
              <a:t>We used an SVM model to predict the city using the following features</a:t>
            </a:r>
          </a:p>
          <a:p>
            <a:pPr algn="l">
              <a:lnSpc>
                <a:spcPts val="2187"/>
              </a:lnSpc>
            </a:pPr>
            <a:r>
              <a:rPr lang="en-US" sz="1585" spc="155" dirty="0">
                <a:solidFill>
                  <a:srgbClr val="000000"/>
                </a:solidFill>
                <a:latin typeface="Montserrat Light"/>
              </a:rPr>
              <a:t>['</a:t>
            </a:r>
            <a:r>
              <a:rPr lang="en-US" sz="1585" spc="155" dirty="0" err="1">
                <a:solidFill>
                  <a:srgbClr val="000000"/>
                </a:solidFill>
                <a:latin typeface="Montserrat Light"/>
              </a:rPr>
              <a:t>price','bathrooms</a:t>
            </a:r>
            <a:r>
              <a:rPr lang="en-US" sz="1585" spc="155" dirty="0">
                <a:solidFill>
                  <a:srgbClr val="000000"/>
                </a:solidFill>
                <a:latin typeface="Montserrat Light"/>
              </a:rPr>
              <a:t>', '</a:t>
            </a:r>
            <a:r>
              <a:rPr lang="en-US" sz="1585" spc="155" dirty="0" err="1">
                <a:solidFill>
                  <a:srgbClr val="000000"/>
                </a:solidFill>
                <a:latin typeface="Montserrat Light"/>
              </a:rPr>
              <a:t>cleaning_fee</a:t>
            </a:r>
            <a:r>
              <a:rPr lang="en-US" sz="1585" spc="155" dirty="0">
                <a:solidFill>
                  <a:srgbClr val="000000"/>
                </a:solidFill>
                <a:latin typeface="Montserrat Light"/>
              </a:rPr>
              <a:t>', 'bedrooms', '</a:t>
            </a:r>
            <a:r>
              <a:rPr lang="en-US" sz="1585" spc="155" dirty="0" err="1">
                <a:solidFill>
                  <a:srgbClr val="000000"/>
                </a:solidFill>
                <a:latin typeface="Montserrat Light"/>
              </a:rPr>
              <a:t>number_of_reviews</a:t>
            </a:r>
            <a:r>
              <a:rPr lang="en-US" sz="1585" spc="155" dirty="0">
                <a:solidFill>
                  <a:srgbClr val="000000"/>
                </a:solidFill>
                <a:latin typeface="Montserrat Light"/>
              </a:rPr>
              <a:t>', '</a:t>
            </a:r>
            <a:r>
              <a:rPr lang="en-US" sz="1585" spc="155" dirty="0" err="1">
                <a:solidFill>
                  <a:srgbClr val="000000"/>
                </a:solidFill>
                <a:latin typeface="Montserrat Light"/>
              </a:rPr>
              <a:t>cancellation_policy</a:t>
            </a:r>
            <a:r>
              <a:rPr lang="en-US" sz="1585" spc="155" dirty="0">
                <a:solidFill>
                  <a:srgbClr val="000000"/>
                </a:solidFill>
                <a:latin typeface="Montserrat Light"/>
              </a:rPr>
              <a:t>', '</a:t>
            </a:r>
            <a:r>
              <a:rPr lang="en-US" sz="1585" spc="155" dirty="0" err="1">
                <a:solidFill>
                  <a:srgbClr val="000000"/>
                </a:solidFill>
                <a:latin typeface="Montserrat Light"/>
              </a:rPr>
              <a:t>review_scores_rating</a:t>
            </a:r>
            <a:r>
              <a:rPr lang="en-US" sz="1585" spc="155" dirty="0">
                <a:solidFill>
                  <a:srgbClr val="000000"/>
                </a:solidFill>
                <a:latin typeface="Montserrat Light"/>
              </a:rPr>
              <a:t>', 'latitude', 'longitude']</a:t>
            </a:r>
          </a:p>
        </p:txBody>
      </p:sp>
      <p:sp>
        <p:nvSpPr>
          <p:cNvPr id="14" name="TextBox 9">
            <a:extLst>
              <a:ext uri="{FF2B5EF4-FFF2-40B4-BE49-F238E27FC236}">
                <a16:creationId xmlns:a16="http://schemas.microsoft.com/office/drawing/2014/main" id="{F3BF9319-DCEC-38EE-1C65-B96634E3658C}"/>
              </a:ext>
            </a:extLst>
          </p:cNvPr>
          <p:cNvSpPr txBox="1"/>
          <p:nvPr/>
        </p:nvSpPr>
        <p:spPr>
          <a:xfrm>
            <a:off x="6337032" y="6953247"/>
            <a:ext cx="4980330" cy="1758430"/>
          </a:xfrm>
          <a:prstGeom prst="rect">
            <a:avLst/>
          </a:prstGeom>
        </p:spPr>
        <p:txBody>
          <a:bodyPr wrap="square" lIns="0" tIns="0" rIns="0" bIns="0" rtlCol="0" anchor="t">
            <a:spAutoFit/>
          </a:bodyPr>
          <a:lstStyle/>
          <a:p>
            <a:pPr marL="0" lvl="0" indent="0" algn="ctr">
              <a:lnSpc>
                <a:spcPct val="150000"/>
              </a:lnSpc>
              <a:spcBef>
                <a:spcPct val="0"/>
              </a:spcBef>
            </a:pPr>
            <a:r>
              <a:rPr lang="en-US" sz="4000" dirty="0">
                <a:solidFill>
                  <a:srgbClr val="010101"/>
                </a:solidFill>
                <a:latin typeface="Archivo Black"/>
              </a:rPr>
              <a:t>SVM</a:t>
            </a:r>
          </a:p>
          <a:p>
            <a:pPr marL="0" lvl="0" indent="0" algn="ctr">
              <a:lnSpc>
                <a:spcPct val="150000"/>
              </a:lnSpc>
              <a:spcBef>
                <a:spcPct val="0"/>
              </a:spcBef>
            </a:pPr>
            <a:r>
              <a:rPr lang="en-US" sz="4000" u="none" strike="noStrike" dirty="0">
                <a:solidFill>
                  <a:srgbClr val="010101"/>
                </a:solidFill>
                <a:latin typeface="Archivo Black"/>
              </a:rPr>
              <a:t>accuracy</a:t>
            </a:r>
          </a:p>
        </p:txBody>
      </p:sp>
    </p:spTree>
    <p:extLst>
      <p:ext uri="{BB962C8B-B14F-4D97-AF65-F5344CB8AC3E}">
        <p14:creationId xmlns:p14="http://schemas.microsoft.com/office/powerpoint/2010/main" val="23433716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US"/>
          </a:p>
        </p:txBody>
      </p:sp>
      <p:grpSp>
        <p:nvGrpSpPr>
          <p:cNvPr id="3" name="Group 3"/>
          <p:cNvGrpSpPr>
            <a:grpSpLocks noChangeAspect="1"/>
          </p:cNvGrpSpPr>
          <p:nvPr/>
        </p:nvGrpSpPr>
        <p:grpSpPr>
          <a:xfrm>
            <a:off x="9659420" y="5607622"/>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r="-30016"/>
              </a:stretch>
            </a:blipFill>
          </p:spPr>
          <p:txBody>
            <a:bodyPr/>
            <a:lstStyle/>
            <a:p>
              <a:endParaRPr lang="en-US"/>
            </a:p>
          </p:txBody>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US"/>
          </a:p>
        </p:txBody>
      </p:sp>
      <p:grpSp>
        <p:nvGrpSpPr>
          <p:cNvPr id="6" name="Group 6"/>
          <p:cNvGrpSpPr>
            <a:grpSpLocks noChangeAspect="1"/>
          </p:cNvGrpSpPr>
          <p:nvPr/>
        </p:nvGrpSpPr>
        <p:grpSpPr>
          <a:xfrm>
            <a:off x="9659420" y="214359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r="-24991"/>
              </a:stretch>
            </a:blipFill>
          </p:spPr>
          <p:txBody>
            <a:bodyPr/>
            <a:lstStyle/>
            <a:p>
              <a:endParaRPr lang="en-US"/>
            </a:p>
          </p:txBody>
        </p:sp>
      </p:grpSp>
      <p:sp>
        <p:nvSpPr>
          <p:cNvPr id="8" name="Freeform 8"/>
          <p:cNvSpPr/>
          <p:nvPr/>
        </p:nvSpPr>
        <p:spPr>
          <a:xfrm>
            <a:off x="2179183" y="6826068"/>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2"/>
            <a:stretch>
              <a:fillRect t="-25622"/>
            </a:stretch>
          </a:blipFill>
        </p:spPr>
        <p:txBody>
          <a:bodyPr/>
          <a:lstStyle/>
          <a:p>
            <a:endParaRPr lang="en-US"/>
          </a:p>
        </p:txBody>
      </p:sp>
      <p:grpSp>
        <p:nvGrpSpPr>
          <p:cNvPr id="9" name="Group 9"/>
          <p:cNvGrpSpPr>
            <a:grpSpLocks noChangeAspect="1"/>
          </p:cNvGrpSpPr>
          <p:nvPr/>
        </p:nvGrpSpPr>
        <p:grpSpPr>
          <a:xfrm>
            <a:off x="2240447" y="3594570"/>
            <a:ext cx="6790323" cy="3819509"/>
            <a:chOff x="0" y="0"/>
            <a:chExt cx="11289030" cy="6350000"/>
          </a:xfrm>
        </p:grpSpPr>
        <p:sp>
          <p:nvSpPr>
            <p:cNvPr id="10" name="Freeform 10"/>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t="-83513" b="-83513"/>
              </a:stretch>
            </a:blipFill>
          </p:spPr>
          <p:txBody>
            <a:bodyPr/>
            <a:lstStyle/>
            <a:p>
              <a:endParaRPr lang="en-US"/>
            </a:p>
          </p:txBody>
        </p:sp>
      </p:grpSp>
      <p:sp>
        <p:nvSpPr>
          <p:cNvPr id="11" name="TextBox 11"/>
          <p:cNvSpPr txBox="1"/>
          <p:nvPr/>
        </p:nvSpPr>
        <p:spPr>
          <a:xfrm>
            <a:off x="2521025" y="4635815"/>
            <a:ext cx="6229167" cy="939296"/>
          </a:xfrm>
          <a:prstGeom prst="rect">
            <a:avLst/>
          </a:prstGeom>
        </p:spPr>
        <p:txBody>
          <a:bodyPr lIns="0" tIns="0" rIns="0" bIns="0" rtlCol="0" anchor="t">
            <a:spAutoFit/>
          </a:bodyPr>
          <a:lstStyle/>
          <a:p>
            <a:pPr marL="0" lvl="0" indent="0" algn="ctr">
              <a:lnSpc>
                <a:spcPts val="7692"/>
              </a:lnSpc>
              <a:spcBef>
                <a:spcPct val="0"/>
              </a:spcBef>
            </a:pPr>
            <a:r>
              <a:rPr lang="en-US" sz="5574" u="none" strike="noStrike" dirty="0">
                <a:solidFill>
                  <a:srgbClr val="FFFFFF"/>
                </a:solidFill>
                <a:latin typeface="Archivo Black"/>
              </a:rPr>
              <a:t>Thank you!!</a:t>
            </a:r>
          </a:p>
        </p:txBody>
      </p:sp>
      <p:sp>
        <p:nvSpPr>
          <p:cNvPr id="12" name="Freeform 12"/>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txBody>
          <a:bodyPr/>
          <a:lstStyle/>
          <a:p>
            <a:endParaRPr lang="en-US"/>
          </a:p>
        </p:txBody>
      </p:sp>
      <p:grpSp>
        <p:nvGrpSpPr>
          <p:cNvPr id="13" name="Group 13"/>
          <p:cNvGrpSpPr>
            <a:grpSpLocks noChangeAspect="1"/>
          </p:cNvGrpSpPr>
          <p:nvPr/>
        </p:nvGrpSpPr>
        <p:grpSpPr>
          <a:xfrm>
            <a:off x="12924060" y="7191421"/>
            <a:ext cx="2799147" cy="2799147"/>
            <a:chOff x="0" y="0"/>
            <a:chExt cx="6350000" cy="6350000"/>
          </a:xfrm>
        </p:grpSpPr>
        <p:sp>
          <p:nvSpPr>
            <p:cNvPr id="14" name="Freeform 1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25155" r="-25155"/>
              </a:stretch>
            </a:blipFill>
          </p:spPr>
          <p:txBody>
            <a:bodyPr/>
            <a:lstStyle/>
            <a:p>
              <a:endParaRPr lang="en-US"/>
            </a:p>
          </p:txBody>
        </p:sp>
      </p:grpSp>
      <p:sp>
        <p:nvSpPr>
          <p:cNvPr id="15" name="Freeform 15"/>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txBody>
          <a:bodyPr/>
          <a:lstStyle/>
          <a:p>
            <a:endParaRPr lang="en-US"/>
          </a:p>
        </p:txBody>
      </p:sp>
      <p:grpSp>
        <p:nvGrpSpPr>
          <p:cNvPr id="16" name="Group 16"/>
          <p:cNvGrpSpPr>
            <a:grpSpLocks noChangeAspect="1"/>
          </p:cNvGrpSpPr>
          <p:nvPr/>
        </p:nvGrpSpPr>
        <p:grpSpPr>
          <a:xfrm>
            <a:off x="12924060" y="3727391"/>
            <a:ext cx="2799147" cy="2799147"/>
            <a:chOff x="0" y="0"/>
            <a:chExt cx="6350000" cy="6350000"/>
          </a:xfrm>
        </p:grpSpPr>
        <p:sp>
          <p:nvSpPr>
            <p:cNvPr id="17" name="Freeform 1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r="-24991"/>
              </a:stretch>
            </a:blipFill>
          </p:spPr>
          <p:txBody>
            <a:bodyPr/>
            <a:lstStyle/>
            <a:p>
              <a:endParaRPr lang="en-US"/>
            </a:p>
          </p:txBody>
        </p:sp>
      </p:grpSp>
      <p:sp>
        <p:nvSpPr>
          <p:cNvPr id="18" name="Freeform 18"/>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txBody>
          <a:bodyPr/>
          <a:lstStyle/>
          <a:p>
            <a:endParaRPr lang="en-US"/>
          </a:p>
        </p:txBody>
      </p:sp>
      <p:grpSp>
        <p:nvGrpSpPr>
          <p:cNvPr id="19" name="Group 19"/>
          <p:cNvGrpSpPr>
            <a:grpSpLocks noChangeAspect="1"/>
          </p:cNvGrpSpPr>
          <p:nvPr/>
        </p:nvGrpSpPr>
        <p:grpSpPr>
          <a:xfrm>
            <a:off x="12924060" y="260338"/>
            <a:ext cx="2799147" cy="2799147"/>
            <a:chOff x="0" y="0"/>
            <a:chExt cx="6350000" cy="6350000"/>
          </a:xfrm>
        </p:grpSpPr>
        <p:sp>
          <p:nvSpPr>
            <p:cNvPr id="20" name="Freeform 2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24991" r="-24991"/>
              </a:stretch>
            </a:blipFill>
          </p:spPr>
          <p:txBody>
            <a:bodyPr/>
            <a:lstStyle/>
            <a:p>
              <a:endParaRPr lang="en-US"/>
            </a:p>
          </p:txBody>
        </p:sp>
      </p:grpSp>
      <p:sp>
        <p:nvSpPr>
          <p:cNvPr id="21" name="Freeform 21"/>
          <p:cNvSpPr/>
          <p:nvPr/>
        </p:nvSpPr>
        <p:spPr>
          <a:xfrm>
            <a:off x="16189931" y="792917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txBody>
          <a:bodyPr/>
          <a:lstStyle/>
          <a:p>
            <a:endParaRPr lang="en-US"/>
          </a:p>
        </p:txBody>
      </p:sp>
      <p:grpSp>
        <p:nvGrpSpPr>
          <p:cNvPr id="22" name="Group 22"/>
          <p:cNvGrpSpPr>
            <a:grpSpLocks noChangeAspect="1"/>
          </p:cNvGrpSpPr>
          <p:nvPr/>
        </p:nvGrpSpPr>
        <p:grpSpPr>
          <a:xfrm>
            <a:off x="16189931" y="5273669"/>
            <a:ext cx="2799147" cy="2799147"/>
            <a:chOff x="0" y="0"/>
            <a:chExt cx="6350000" cy="6350000"/>
          </a:xfrm>
        </p:grpSpPr>
        <p:sp>
          <p:nvSpPr>
            <p:cNvPr id="23" name="Freeform 2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t="-24985" b="-24985"/>
              </a:stretch>
            </a:blipFill>
          </p:spPr>
          <p:txBody>
            <a:bodyPr/>
            <a:lstStyle/>
            <a:p>
              <a:endParaRPr lang="en-US"/>
            </a:p>
          </p:txBody>
        </p:sp>
      </p:grpSp>
      <p:sp>
        <p:nvSpPr>
          <p:cNvPr id="24" name="Freeform 24"/>
          <p:cNvSpPr/>
          <p:nvPr/>
        </p:nvSpPr>
        <p:spPr>
          <a:xfrm>
            <a:off x="16189931" y="446514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txBody>
          <a:bodyPr/>
          <a:lstStyle/>
          <a:p>
            <a:endParaRPr lang="en-US"/>
          </a:p>
        </p:txBody>
      </p:sp>
      <p:grpSp>
        <p:nvGrpSpPr>
          <p:cNvPr id="25" name="Group 25"/>
          <p:cNvGrpSpPr>
            <a:grpSpLocks noChangeAspect="1"/>
          </p:cNvGrpSpPr>
          <p:nvPr/>
        </p:nvGrpSpPr>
        <p:grpSpPr>
          <a:xfrm>
            <a:off x="16189931" y="1809639"/>
            <a:ext cx="2799147" cy="2799147"/>
            <a:chOff x="0" y="0"/>
            <a:chExt cx="6350000" cy="6350000"/>
          </a:xfrm>
        </p:grpSpPr>
        <p:sp>
          <p:nvSpPr>
            <p:cNvPr id="26" name="Freeform 2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l="-25015" r="-25015"/>
              </a:stretch>
            </a:blipFill>
          </p:spPr>
          <p:txBody>
            <a:bodyPr/>
            <a:lstStyle/>
            <a:p>
              <a:endParaRPr lang="en-US"/>
            </a:p>
          </p:txBody>
        </p:sp>
      </p:grpSp>
      <p:sp>
        <p:nvSpPr>
          <p:cNvPr id="27" name="Freeform 27"/>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US"/>
          </a:p>
        </p:txBody>
      </p:sp>
      <p:grpSp>
        <p:nvGrpSpPr>
          <p:cNvPr id="28" name="Group 28"/>
          <p:cNvGrpSpPr>
            <a:grpSpLocks noChangeAspect="1"/>
          </p:cNvGrpSpPr>
          <p:nvPr/>
        </p:nvGrpSpPr>
        <p:grpSpPr>
          <a:xfrm>
            <a:off x="16189931" y="-1657415"/>
            <a:ext cx="2799147" cy="2799147"/>
            <a:chOff x="0" y="0"/>
            <a:chExt cx="6350000" cy="6350000"/>
          </a:xfrm>
        </p:grpSpPr>
        <p:sp>
          <p:nvSpPr>
            <p:cNvPr id="29" name="Freeform 2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r="-30016"/>
              </a:stretch>
            </a:blipFill>
          </p:spPr>
          <p:txBody>
            <a:bodyPr/>
            <a:lstStyle/>
            <a:p>
              <a:endParaRPr lang="en-US"/>
            </a:p>
          </p:txBody>
        </p:sp>
      </p:grpSp>
      <p:grpSp>
        <p:nvGrpSpPr>
          <p:cNvPr id="30" name="Group 30"/>
          <p:cNvGrpSpPr>
            <a:grpSpLocks noChangeAspect="1"/>
          </p:cNvGrpSpPr>
          <p:nvPr/>
        </p:nvGrpSpPr>
        <p:grpSpPr>
          <a:xfrm>
            <a:off x="16189931" y="8703201"/>
            <a:ext cx="2799147" cy="2799147"/>
            <a:chOff x="0" y="0"/>
            <a:chExt cx="6350000" cy="6350000"/>
          </a:xfrm>
        </p:grpSpPr>
        <p:sp>
          <p:nvSpPr>
            <p:cNvPr id="31" name="Freeform 3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t="-25078" b="-25078"/>
              </a:stretch>
            </a:blipFill>
          </p:spPr>
          <p:txBody>
            <a:bodyPr/>
            <a:lstStyle/>
            <a:p>
              <a:endParaRPr lang="en-US"/>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0524" b="-101973"/>
            </a:stretch>
          </a:blipFill>
        </p:spPr>
        <p:txBody>
          <a:bodyPr/>
          <a:lstStyle/>
          <a:p>
            <a:endParaRPr lang="en-US"/>
          </a:p>
        </p:txBody>
      </p:sp>
      <p:sp>
        <p:nvSpPr>
          <p:cNvPr id="7" name="TextBox 7"/>
          <p:cNvSpPr txBox="1"/>
          <p:nvPr/>
        </p:nvSpPr>
        <p:spPr>
          <a:xfrm>
            <a:off x="4559819" y="1357867"/>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rPr>
              <a:t>CONTENT</a:t>
            </a:r>
          </a:p>
        </p:txBody>
      </p:sp>
      <p:sp>
        <p:nvSpPr>
          <p:cNvPr id="8" name="TextBox 8"/>
          <p:cNvSpPr txBox="1"/>
          <p:nvPr/>
        </p:nvSpPr>
        <p:spPr>
          <a:xfrm>
            <a:off x="3274426" y="5793453"/>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dirty="0">
                <a:solidFill>
                  <a:srgbClr val="231F20"/>
                </a:solidFill>
                <a:latin typeface="Montserrat Classic Bold"/>
              </a:rPr>
              <a:t>01</a:t>
            </a:r>
          </a:p>
        </p:txBody>
      </p:sp>
      <p:sp>
        <p:nvSpPr>
          <p:cNvPr id="9" name="TextBox 9"/>
          <p:cNvSpPr txBox="1"/>
          <p:nvPr/>
        </p:nvSpPr>
        <p:spPr>
          <a:xfrm>
            <a:off x="2822876" y="6832698"/>
            <a:ext cx="2743420" cy="865430"/>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About the Dataset</a:t>
            </a:r>
          </a:p>
        </p:txBody>
      </p:sp>
      <p:sp>
        <p:nvSpPr>
          <p:cNvPr id="10" name="TextBox 10"/>
          <p:cNvSpPr txBox="1"/>
          <p:nvPr/>
        </p:nvSpPr>
        <p:spPr>
          <a:xfrm>
            <a:off x="6550672" y="5837285"/>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02</a:t>
            </a:r>
          </a:p>
        </p:txBody>
      </p:sp>
      <p:sp>
        <p:nvSpPr>
          <p:cNvPr id="11" name="TextBox 11"/>
          <p:cNvSpPr txBox="1"/>
          <p:nvPr/>
        </p:nvSpPr>
        <p:spPr>
          <a:xfrm>
            <a:off x="6099122" y="6876530"/>
            <a:ext cx="2743420" cy="865430"/>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Business Insights</a:t>
            </a:r>
          </a:p>
        </p:txBody>
      </p:sp>
      <p:sp>
        <p:nvSpPr>
          <p:cNvPr id="12" name="TextBox 12"/>
          <p:cNvSpPr txBox="1"/>
          <p:nvPr/>
        </p:nvSpPr>
        <p:spPr>
          <a:xfrm>
            <a:off x="9826918" y="5793453"/>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03</a:t>
            </a:r>
          </a:p>
        </p:txBody>
      </p:sp>
      <p:sp>
        <p:nvSpPr>
          <p:cNvPr id="13" name="TextBox 13"/>
          <p:cNvSpPr txBox="1"/>
          <p:nvPr/>
        </p:nvSpPr>
        <p:spPr>
          <a:xfrm>
            <a:off x="9375367" y="6832698"/>
            <a:ext cx="2743420" cy="865430"/>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Technical Insights</a:t>
            </a:r>
          </a:p>
        </p:txBody>
      </p:sp>
      <p:sp>
        <p:nvSpPr>
          <p:cNvPr id="14" name="TextBox 14"/>
          <p:cNvSpPr txBox="1"/>
          <p:nvPr/>
        </p:nvSpPr>
        <p:spPr>
          <a:xfrm>
            <a:off x="13100750" y="5837285"/>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04</a:t>
            </a:r>
          </a:p>
        </p:txBody>
      </p:sp>
      <p:sp>
        <p:nvSpPr>
          <p:cNvPr id="15" name="TextBox 15"/>
          <p:cNvSpPr txBox="1"/>
          <p:nvPr/>
        </p:nvSpPr>
        <p:spPr>
          <a:xfrm>
            <a:off x="12649200" y="6876530"/>
            <a:ext cx="2743420" cy="865430"/>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Results and Conclusion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txBody>
            <a:bodyPr/>
            <a:lstStyle/>
            <a:p>
              <a:endParaRPr lang="en-US"/>
            </a:p>
          </p:txBody>
        </p:sp>
      </p:grpSp>
      <p:grpSp>
        <p:nvGrpSpPr>
          <p:cNvPr id="21" name="Group 20">
            <a:extLst>
              <a:ext uri="{FF2B5EF4-FFF2-40B4-BE49-F238E27FC236}">
                <a16:creationId xmlns:a16="http://schemas.microsoft.com/office/drawing/2014/main" id="{24EC77E1-87E5-77BF-43E4-F80EDC3DB7FE}"/>
              </a:ext>
            </a:extLst>
          </p:cNvPr>
          <p:cNvGrpSpPr/>
          <p:nvPr/>
        </p:nvGrpSpPr>
        <p:grpSpPr>
          <a:xfrm>
            <a:off x="1201381" y="4991100"/>
            <a:ext cx="1828744" cy="1828744"/>
            <a:chOff x="2122031" y="6625687"/>
            <a:chExt cx="1828744" cy="1828744"/>
          </a:xfrm>
        </p:grpSpPr>
        <p:grpSp>
          <p:nvGrpSpPr>
            <p:cNvPr id="11" name="Group 11"/>
            <p:cNvGrpSpPr/>
            <p:nvPr/>
          </p:nvGrpSpPr>
          <p:grpSpPr>
            <a:xfrm>
              <a:off x="2122031" y="6625687"/>
              <a:ext cx="1828744" cy="182874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txBody>
              <a:bodyPr/>
              <a:lstStyle/>
              <a:p>
                <a:endParaRPr lang="en-US"/>
              </a:p>
            </p:txBody>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2553577" y="7025093"/>
              <a:ext cx="1043208" cy="1029931"/>
            </a:xfrm>
            <a:custGeom>
              <a:avLst/>
              <a:gdLst/>
              <a:ahLst/>
              <a:cxnLst/>
              <a:rect l="l" t="t" r="r" b="b"/>
              <a:pathLst>
                <a:path w="1043208" h="1029931">
                  <a:moveTo>
                    <a:pt x="0" y="0"/>
                  </a:moveTo>
                  <a:lnTo>
                    <a:pt x="1043208" y="0"/>
                  </a:lnTo>
                  <a:lnTo>
                    <a:pt x="1043208" y="1029931"/>
                  </a:lnTo>
                  <a:lnTo>
                    <a:pt x="0" y="10299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grpSp>
        <p:nvGrpSpPr>
          <p:cNvPr id="15" name="Group 15"/>
          <p:cNvGrpSpPr/>
          <p:nvPr/>
        </p:nvGrpSpPr>
        <p:grpSpPr>
          <a:xfrm>
            <a:off x="-3950263" y="803081"/>
            <a:ext cx="15859325" cy="2258023"/>
            <a:chOff x="0" y="0"/>
            <a:chExt cx="1537211" cy="218865"/>
          </a:xfrm>
        </p:grpSpPr>
        <p:sp>
          <p:nvSpPr>
            <p:cNvPr id="16" name="Freeform 16"/>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txBody>
            <a:bodyPr/>
            <a:lstStyle/>
            <a:p>
              <a:endParaRPr lang="en-US"/>
            </a:p>
          </p:txBody>
        </p:sp>
        <p:sp>
          <p:nvSpPr>
            <p:cNvPr id="17" name="TextBox 17"/>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8" name="TextBox 18"/>
          <p:cNvSpPr txBox="1"/>
          <p:nvPr/>
        </p:nvSpPr>
        <p:spPr>
          <a:xfrm>
            <a:off x="3290227" y="3941431"/>
            <a:ext cx="7911174" cy="4343625"/>
          </a:xfrm>
          <a:prstGeom prst="rect">
            <a:avLst/>
          </a:prstGeom>
        </p:spPr>
        <p:txBody>
          <a:bodyPr wrap="square" lIns="0" tIns="0" rIns="0" bIns="0" rtlCol="0" anchor="t">
            <a:spAutoFit/>
          </a:bodyPr>
          <a:lstStyle/>
          <a:p>
            <a:pPr marL="342900" lvl="0" indent="-342900" algn="just">
              <a:lnSpc>
                <a:spcPts val="3050"/>
              </a:lnSpc>
              <a:spcBef>
                <a:spcPct val="0"/>
              </a:spcBef>
              <a:buFont typeface="Arial" panose="020B0604020202020204" pitchFamily="34" charset="0"/>
              <a:buChar char="•"/>
            </a:pPr>
            <a:r>
              <a:rPr lang="en-US" sz="2210" spc="216" dirty="0">
                <a:solidFill>
                  <a:srgbClr val="231F20"/>
                </a:solidFill>
                <a:latin typeface="Montserrat Light"/>
              </a:rPr>
              <a:t>The dataset at our disposal encompasses a wide range of attributes related to Airbnb accommodations. It includes information such as property type, room type, amenities, pricing, host characteristics, geographical location, and guest reviews, among others.</a:t>
            </a:r>
          </a:p>
          <a:p>
            <a:pPr marL="342900" lvl="0" indent="-342900" algn="just">
              <a:lnSpc>
                <a:spcPts val="3050"/>
              </a:lnSpc>
              <a:spcBef>
                <a:spcPct val="0"/>
              </a:spcBef>
              <a:buFont typeface="Arial" panose="020B0604020202020204" pitchFamily="34" charset="0"/>
              <a:buChar char="•"/>
            </a:pPr>
            <a:endParaRPr lang="en-US" sz="2210" spc="216" dirty="0">
              <a:solidFill>
                <a:srgbClr val="231F20"/>
              </a:solidFill>
              <a:latin typeface="Montserrat Light"/>
            </a:endParaRPr>
          </a:p>
          <a:p>
            <a:pPr marL="342900" lvl="0" indent="-342900" algn="just">
              <a:lnSpc>
                <a:spcPts val="3050"/>
              </a:lnSpc>
              <a:spcBef>
                <a:spcPct val="0"/>
              </a:spcBef>
              <a:buFont typeface="Arial" panose="020B0604020202020204" pitchFamily="34" charset="0"/>
              <a:buChar char="•"/>
            </a:pPr>
            <a:endParaRPr lang="en-US" sz="2210" spc="216" dirty="0">
              <a:solidFill>
                <a:srgbClr val="231F20"/>
              </a:solidFill>
              <a:latin typeface="Montserrat Light"/>
            </a:endParaRPr>
          </a:p>
          <a:p>
            <a:pPr marL="342900" lvl="0" indent="-342900" algn="just">
              <a:lnSpc>
                <a:spcPts val="3050"/>
              </a:lnSpc>
              <a:spcBef>
                <a:spcPct val="0"/>
              </a:spcBef>
              <a:buFont typeface="Arial" panose="020B0604020202020204" pitchFamily="34" charset="0"/>
              <a:buChar char="•"/>
            </a:pPr>
            <a:r>
              <a:rPr lang="en-US" sz="2210" spc="216" dirty="0">
                <a:solidFill>
                  <a:srgbClr val="231F20"/>
                </a:solidFill>
                <a:latin typeface="Montserrat Light"/>
              </a:rPr>
              <a:t>With over 70K entries spanning diverse locations, this dataset offers a holistic view of the global Airbnb landscape.</a:t>
            </a:r>
          </a:p>
        </p:txBody>
      </p:sp>
      <p:sp>
        <p:nvSpPr>
          <p:cNvPr id="20" name="TextBox 20"/>
          <p:cNvSpPr txBox="1"/>
          <p:nvPr/>
        </p:nvSpPr>
        <p:spPr>
          <a:xfrm>
            <a:off x="2122031" y="1304859"/>
            <a:ext cx="7416941" cy="1132046"/>
          </a:xfrm>
          <a:prstGeom prst="rect">
            <a:avLst/>
          </a:prstGeom>
        </p:spPr>
        <p:txBody>
          <a:bodyPr lIns="0" tIns="0" rIns="0" bIns="0" rtlCol="0" anchor="t">
            <a:spAutoFit/>
          </a:bodyPr>
          <a:lstStyle/>
          <a:p>
            <a:pPr marL="0" lvl="0" indent="0" algn="ctr">
              <a:lnSpc>
                <a:spcPts val="9286"/>
              </a:lnSpc>
              <a:spcBef>
                <a:spcPct val="0"/>
              </a:spcBef>
            </a:pPr>
            <a:r>
              <a:rPr lang="en-US" sz="6729" u="none" strike="noStrike" spc="53" dirty="0">
                <a:solidFill>
                  <a:srgbClr val="FFFFFF"/>
                </a:solidFill>
                <a:latin typeface="Archivo Black"/>
              </a:rPr>
              <a:t>Dataset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txBody>
          <a:bodyPr/>
          <a:lstStyle/>
          <a:p>
            <a:endParaRPr lang="en-US"/>
          </a:p>
        </p:txBody>
      </p:sp>
      <p:grpSp>
        <p:nvGrpSpPr>
          <p:cNvPr id="3" name="Group 3"/>
          <p:cNvGrpSpPr/>
          <p:nvPr/>
        </p:nvGrpSpPr>
        <p:grpSpPr>
          <a:xfrm>
            <a:off x="1357312" y="1028700"/>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txBody>
            <a:bodyPr/>
            <a:lstStyle/>
            <a:p>
              <a:endParaRPr lang="en-US"/>
            </a:p>
          </p:txBody>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495914" y="3603602"/>
            <a:ext cx="3086100" cy="4784036"/>
            <a:chOff x="0" y="0"/>
            <a:chExt cx="812800" cy="1259993"/>
          </a:xfrm>
        </p:grpSpPr>
        <p:sp>
          <p:nvSpPr>
            <p:cNvPr id="7" name="Freeform 7"/>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en-US"/>
            </a:p>
          </p:txBody>
        </p:sp>
        <p:sp>
          <p:nvSpPr>
            <p:cNvPr id="8" name="TextBox 8"/>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2495914" y="5528564"/>
            <a:ext cx="3086100" cy="507624"/>
            <a:chOff x="0" y="0"/>
            <a:chExt cx="812800" cy="133695"/>
          </a:xfrm>
        </p:grpSpPr>
        <p:sp>
          <p:nvSpPr>
            <p:cNvPr id="10" name="Freeform 10"/>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en-US"/>
            </a:p>
          </p:txBody>
        </p:sp>
        <p:sp>
          <p:nvSpPr>
            <p:cNvPr id="11" name="TextBox 11"/>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dirty="0">
                  <a:solidFill>
                    <a:srgbClr val="FFFFFF"/>
                  </a:solidFill>
                  <a:latin typeface="Montserrat Classic"/>
                </a:rPr>
                <a:t>Where</a:t>
              </a:r>
            </a:p>
          </p:txBody>
        </p:sp>
      </p:grpSp>
      <p:grpSp>
        <p:nvGrpSpPr>
          <p:cNvPr id="12" name="Group 12"/>
          <p:cNvGrpSpPr/>
          <p:nvPr/>
        </p:nvGrpSpPr>
        <p:grpSpPr>
          <a:xfrm>
            <a:off x="5900738" y="3603602"/>
            <a:ext cx="3086100" cy="4784036"/>
            <a:chOff x="0" y="0"/>
            <a:chExt cx="812800" cy="1259993"/>
          </a:xfrm>
        </p:grpSpPr>
        <p:sp>
          <p:nvSpPr>
            <p:cNvPr id="13" name="Freeform 13"/>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en-US"/>
            </a:p>
          </p:txBody>
        </p:sp>
        <p:sp>
          <p:nvSpPr>
            <p:cNvPr id="14" name="TextBox 14"/>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5900738" y="5528564"/>
            <a:ext cx="3086100" cy="507624"/>
            <a:chOff x="0" y="0"/>
            <a:chExt cx="812800" cy="133695"/>
          </a:xfrm>
        </p:grpSpPr>
        <p:sp>
          <p:nvSpPr>
            <p:cNvPr id="16" name="Freeform 16"/>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en-US"/>
            </a:p>
          </p:txBody>
        </p:sp>
        <p:sp>
          <p:nvSpPr>
            <p:cNvPr id="17" name="TextBox 17"/>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dirty="0">
                  <a:solidFill>
                    <a:srgbClr val="FFFFFF"/>
                  </a:solidFill>
                  <a:latin typeface="Montserrat Classic"/>
                </a:rPr>
                <a:t>Market</a:t>
              </a:r>
            </a:p>
          </p:txBody>
        </p:sp>
      </p:grpSp>
      <p:grpSp>
        <p:nvGrpSpPr>
          <p:cNvPr id="18" name="Group 18"/>
          <p:cNvGrpSpPr/>
          <p:nvPr/>
        </p:nvGrpSpPr>
        <p:grpSpPr>
          <a:xfrm>
            <a:off x="9301162" y="3603602"/>
            <a:ext cx="3086100" cy="4784036"/>
            <a:chOff x="0" y="0"/>
            <a:chExt cx="812800" cy="1259993"/>
          </a:xfrm>
        </p:grpSpPr>
        <p:sp>
          <p:nvSpPr>
            <p:cNvPr id="19" name="Freeform 19"/>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en-US"/>
            </a:p>
          </p:txBody>
        </p:sp>
        <p:sp>
          <p:nvSpPr>
            <p:cNvPr id="20" name="TextBox 20"/>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9301162" y="5528564"/>
            <a:ext cx="3086100" cy="507624"/>
            <a:chOff x="0" y="0"/>
            <a:chExt cx="812800" cy="133695"/>
          </a:xfrm>
        </p:grpSpPr>
        <p:sp>
          <p:nvSpPr>
            <p:cNvPr id="22" name="Freeform 22"/>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en-US"/>
            </a:p>
          </p:txBody>
        </p:sp>
        <p:sp>
          <p:nvSpPr>
            <p:cNvPr id="23" name="TextBox 23"/>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dirty="0">
                  <a:solidFill>
                    <a:srgbClr val="FFFFFF"/>
                  </a:solidFill>
                  <a:latin typeface="Montserrat Classic"/>
                </a:rPr>
                <a:t>Price and Regulation</a:t>
              </a:r>
            </a:p>
          </p:txBody>
        </p:sp>
      </p:grpSp>
      <p:grpSp>
        <p:nvGrpSpPr>
          <p:cNvPr id="24" name="Group 24"/>
          <p:cNvGrpSpPr/>
          <p:nvPr/>
        </p:nvGrpSpPr>
        <p:grpSpPr>
          <a:xfrm>
            <a:off x="12705986" y="3603602"/>
            <a:ext cx="3086100" cy="4784036"/>
            <a:chOff x="0" y="0"/>
            <a:chExt cx="812800" cy="1259993"/>
          </a:xfrm>
        </p:grpSpPr>
        <p:sp>
          <p:nvSpPr>
            <p:cNvPr id="25" name="Freeform 25"/>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en-US"/>
            </a:p>
          </p:txBody>
        </p:sp>
        <p:sp>
          <p:nvSpPr>
            <p:cNvPr id="26" name="TextBox 26"/>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7" name="Group 27"/>
          <p:cNvGrpSpPr/>
          <p:nvPr/>
        </p:nvGrpSpPr>
        <p:grpSpPr>
          <a:xfrm>
            <a:off x="12705986" y="5528564"/>
            <a:ext cx="3086100" cy="507624"/>
            <a:chOff x="0" y="0"/>
            <a:chExt cx="812800" cy="133695"/>
          </a:xfrm>
        </p:grpSpPr>
        <p:sp>
          <p:nvSpPr>
            <p:cNvPr id="28" name="Freeform 28"/>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en-US"/>
            </a:p>
          </p:txBody>
        </p:sp>
        <p:sp>
          <p:nvSpPr>
            <p:cNvPr id="29" name="TextBox 29"/>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dirty="0">
                  <a:solidFill>
                    <a:srgbClr val="FFFFFF"/>
                  </a:solidFill>
                  <a:latin typeface="Montserrat Classic"/>
                </a:rPr>
                <a:t>Success</a:t>
              </a:r>
            </a:p>
          </p:txBody>
        </p:sp>
      </p:grpSp>
      <p:sp>
        <p:nvSpPr>
          <p:cNvPr id="30" name="TextBox 30"/>
          <p:cNvSpPr txBox="1"/>
          <p:nvPr/>
        </p:nvSpPr>
        <p:spPr>
          <a:xfrm>
            <a:off x="3690980" y="1702311"/>
            <a:ext cx="10906040" cy="815441"/>
          </a:xfrm>
          <a:prstGeom prst="rect">
            <a:avLst/>
          </a:prstGeom>
        </p:spPr>
        <p:txBody>
          <a:bodyPr lIns="0" tIns="0" rIns="0" bIns="0" rtlCol="0" anchor="t">
            <a:spAutoFit/>
          </a:bodyPr>
          <a:lstStyle/>
          <a:p>
            <a:pPr marL="0" lvl="0" indent="0" algn="ctr">
              <a:lnSpc>
                <a:spcPts val="6548"/>
              </a:lnSpc>
              <a:spcBef>
                <a:spcPct val="0"/>
              </a:spcBef>
            </a:pPr>
            <a:r>
              <a:rPr lang="en-US" sz="4745" u="none" strike="noStrike" spc="37" dirty="0">
                <a:solidFill>
                  <a:srgbClr val="010101"/>
                </a:solidFill>
                <a:latin typeface="Archivo Black"/>
              </a:rPr>
              <a:t>Business Insights</a:t>
            </a:r>
          </a:p>
        </p:txBody>
      </p:sp>
      <p:sp>
        <p:nvSpPr>
          <p:cNvPr id="31" name="TextBox 31"/>
          <p:cNvSpPr txBox="1"/>
          <p:nvPr/>
        </p:nvSpPr>
        <p:spPr>
          <a:xfrm>
            <a:off x="2640360" y="6250170"/>
            <a:ext cx="2722103" cy="1057725"/>
          </a:xfrm>
          <a:prstGeom prst="rect">
            <a:avLst/>
          </a:prstGeom>
        </p:spPr>
        <p:txBody>
          <a:bodyPr lIns="0" tIns="0" rIns="0" bIns="0" rtlCol="0" anchor="t">
            <a:spAutoFit/>
          </a:bodyPr>
          <a:lstStyle/>
          <a:p>
            <a:pPr marL="0" lvl="0" indent="0" algn="ctr">
              <a:lnSpc>
                <a:spcPts val="2084"/>
              </a:lnSpc>
              <a:spcBef>
                <a:spcPct val="0"/>
              </a:spcBef>
            </a:pPr>
            <a:r>
              <a:rPr lang="en-US" sz="1510" spc="148" dirty="0">
                <a:solidFill>
                  <a:srgbClr val="231F20"/>
                </a:solidFill>
                <a:latin typeface="Montserrat Light"/>
              </a:rPr>
              <a:t>The Analysis performed will help property owners know where to buy properties</a:t>
            </a:r>
          </a:p>
        </p:txBody>
      </p:sp>
      <p:sp>
        <p:nvSpPr>
          <p:cNvPr id="32" name="TextBox 32"/>
          <p:cNvSpPr txBox="1"/>
          <p:nvPr/>
        </p:nvSpPr>
        <p:spPr>
          <a:xfrm>
            <a:off x="6045184" y="6250170"/>
            <a:ext cx="2722103" cy="1865639"/>
          </a:xfrm>
          <a:prstGeom prst="rect">
            <a:avLst/>
          </a:prstGeom>
        </p:spPr>
        <p:txBody>
          <a:bodyPr lIns="0" tIns="0" rIns="0" bIns="0" rtlCol="0" anchor="t">
            <a:spAutoFit/>
          </a:bodyPr>
          <a:lstStyle/>
          <a:p>
            <a:pPr marL="0" lvl="0" indent="0" algn="ctr">
              <a:lnSpc>
                <a:spcPts val="2084"/>
              </a:lnSpc>
              <a:spcBef>
                <a:spcPct val="0"/>
              </a:spcBef>
            </a:pPr>
            <a:r>
              <a:rPr lang="en-US" sz="1510" spc="148" dirty="0">
                <a:solidFill>
                  <a:srgbClr val="231F20"/>
                </a:solidFill>
                <a:latin typeface="Montserrat Light"/>
              </a:rPr>
              <a:t>The Analysis will help owners understand the market better by understanding the Airbnb ecosystem and know what to buy and what not to buy</a:t>
            </a:r>
          </a:p>
        </p:txBody>
      </p:sp>
      <p:sp>
        <p:nvSpPr>
          <p:cNvPr id="33" name="TextBox 33"/>
          <p:cNvSpPr txBox="1"/>
          <p:nvPr/>
        </p:nvSpPr>
        <p:spPr>
          <a:xfrm>
            <a:off x="9445609" y="6250170"/>
            <a:ext cx="2722103" cy="1057725"/>
          </a:xfrm>
          <a:prstGeom prst="rect">
            <a:avLst/>
          </a:prstGeom>
        </p:spPr>
        <p:txBody>
          <a:bodyPr lIns="0" tIns="0" rIns="0" bIns="0" rtlCol="0" anchor="t">
            <a:spAutoFit/>
          </a:bodyPr>
          <a:lstStyle/>
          <a:p>
            <a:pPr marL="0" lvl="0" indent="0" algn="ctr">
              <a:lnSpc>
                <a:spcPts val="2084"/>
              </a:lnSpc>
              <a:spcBef>
                <a:spcPct val="0"/>
              </a:spcBef>
            </a:pPr>
            <a:r>
              <a:rPr lang="en-US" sz="1510" spc="148" dirty="0">
                <a:solidFill>
                  <a:srgbClr val="231F20"/>
                </a:solidFill>
                <a:latin typeface="Montserrat Light"/>
              </a:rPr>
              <a:t>The Analysis will help business owners decide what prices to give for their properties</a:t>
            </a:r>
          </a:p>
        </p:txBody>
      </p:sp>
      <p:sp>
        <p:nvSpPr>
          <p:cNvPr id="34" name="TextBox 34"/>
          <p:cNvSpPr txBox="1"/>
          <p:nvPr/>
        </p:nvSpPr>
        <p:spPr>
          <a:xfrm>
            <a:off x="12850433" y="6250170"/>
            <a:ext cx="2722103" cy="2134943"/>
          </a:xfrm>
          <a:prstGeom prst="rect">
            <a:avLst/>
          </a:prstGeom>
        </p:spPr>
        <p:txBody>
          <a:bodyPr lIns="0" tIns="0" rIns="0" bIns="0" rtlCol="0" anchor="t">
            <a:spAutoFit/>
          </a:bodyPr>
          <a:lstStyle/>
          <a:p>
            <a:pPr marL="0" lvl="0" indent="0" algn="ctr">
              <a:lnSpc>
                <a:spcPts val="2084"/>
              </a:lnSpc>
              <a:spcBef>
                <a:spcPct val="0"/>
              </a:spcBef>
            </a:pPr>
            <a:r>
              <a:rPr lang="en-US" sz="1510" spc="148" dirty="0">
                <a:solidFill>
                  <a:srgbClr val="231F20"/>
                </a:solidFill>
                <a:latin typeface="Montserrat Light"/>
              </a:rPr>
              <a:t>following the learnings of the analysis the business owners will be sure of success of their properties by buying the correct properties and amenities in the correct place</a:t>
            </a:r>
          </a:p>
        </p:txBody>
      </p:sp>
      <p:sp>
        <p:nvSpPr>
          <p:cNvPr id="35" name="Freeform 35"/>
          <p:cNvSpPr/>
          <p:nvPr/>
        </p:nvSpPr>
        <p:spPr>
          <a:xfrm>
            <a:off x="7062893" y="4100367"/>
            <a:ext cx="789574" cy="975879"/>
          </a:xfrm>
          <a:custGeom>
            <a:avLst/>
            <a:gdLst/>
            <a:ahLst/>
            <a:cxnLst/>
            <a:rect l="l" t="t" r="r" b="b"/>
            <a:pathLst>
              <a:path w="789574" h="975879">
                <a:moveTo>
                  <a:pt x="0" y="0"/>
                </a:moveTo>
                <a:lnTo>
                  <a:pt x="789574" y="0"/>
                </a:lnTo>
                <a:lnTo>
                  <a:pt x="789574" y="975879"/>
                </a:lnTo>
                <a:lnTo>
                  <a:pt x="0" y="9758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6" name="Freeform 36"/>
          <p:cNvSpPr/>
          <p:nvPr/>
        </p:nvSpPr>
        <p:spPr>
          <a:xfrm>
            <a:off x="10026080" y="4182701"/>
            <a:ext cx="1397344" cy="1049278"/>
          </a:xfrm>
          <a:custGeom>
            <a:avLst/>
            <a:gdLst/>
            <a:ahLst/>
            <a:cxnLst/>
            <a:rect l="l" t="t" r="r" b="b"/>
            <a:pathLst>
              <a:path w="1397344" h="1049278">
                <a:moveTo>
                  <a:pt x="0" y="0"/>
                </a:moveTo>
                <a:lnTo>
                  <a:pt x="1397344" y="0"/>
                </a:lnTo>
                <a:lnTo>
                  <a:pt x="1397344" y="1049278"/>
                </a:lnTo>
                <a:lnTo>
                  <a:pt x="0" y="10492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7" name="Freeform 37"/>
          <p:cNvSpPr/>
          <p:nvPr/>
        </p:nvSpPr>
        <p:spPr>
          <a:xfrm>
            <a:off x="13766998" y="4165193"/>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8" name="Freeform 38"/>
          <p:cNvSpPr/>
          <p:nvPr/>
        </p:nvSpPr>
        <p:spPr>
          <a:xfrm>
            <a:off x="3440521" y="4123630"/>
            <a:ext cx="1079092" cy="1061434"/>
          </a:xfrm>
          <a:custGeom>
            <a:avLst/>
            <a:gdLst/>
            <a:ahLst/>
            <a:cxnLst/>
            <a:rect l="l" t="t" r="r" b="b"/>
            <a:pathLst>
              <a:path w="1079092" h="1061434">
                <a:moveTo>
                  <a:pt x="0" y="0"/>
                </a:moveTo>
                <a:lnTo>
                  <a:pt x="1079091" y="0"/>
                </a:lnTo>
                <a:lnTo>
                  <a:pt x="1079091" y="1061433"/>
                </a:lnTo>
                <a:lnTo>
                  <a:pt x="0" y="1061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p:cNvSpPr txBox="1"/>
          <p:nvPr/>
        </p:nvSpPr>
        <p:spPr>
          <a:xfrm>
            <a:off x="0" y="2119211"/>
            <a:ext cx="13735050" cy="794320"/>
          </a:xfrm>
          <a:prstGeom prst="rect">
            <a:avLst/>
          </a:prstGeom>
        </p:spPr>
        <p:txBody>
          <a:bodyPr wrap="square" lIns="0" tIns="0" rIns="0" bIns="0" rtlCol="0" anchor="t">
            <a:spAutoFit/>
          </a:bodyPr>
          <a:lstStyle/>
          <a:p>
            <a:pPr marL="0" lvl="0" indent="0" algn="ctr">
              <a:lnSpc>
                <a:spcPts val="6548"/>
              </a:lnSpc>
              <a:spcBef>
                <a:spcPct val="0"/>
              </a:spcBef>
            </a:pPr>
            <a:r>
              <a:rPr lang="en-US" sz="4745" u="none" strike="noStrike" spc="37" dirty="0">
                <a:solidFill>
                  <a:srgbClr val="FFFFFF"/>
                </a:solidFill>
                <a:latin typeface="Archivo Black"/>
              </a:rPr>
              <a:t>Top Neighborhoods to buy your property</a:t>
            </a: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45" name="Picture 44">
            <a:extLst>
              <a:ext uri="{FF2B5EF4-FFF2-40B4-BE49-F238E27FC236}">
                <a16:creationId xmlns:a16="http://schemas.microsoft.com/office/drawing/2014/main" id="{36C201C2-FCB7-9DAC-19BB-EF49A3649AA1}"/>
              </a:ext>
            </a:extLst>
          </p:cNvPr>
          <p:cNvPicPr>
            <a:picLocks noChangeAspect="1"/>
          </p:cNvPicPr>
          <p:nvPr/>
        </p:nvPicPr>
        <p:blipFill>
          <a:blip r:embed="rId2"/>
          <a:stretch>
            <a:fillRect/>
          </a:stretch>
        </p:blipFill>
        <p:spPr>
          <a:xfrm>
            <a:off x="648888" y="3771900"/>
            <a:ext cx="16800911" cy="638481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p:cNvSpPr txBox="1"/>
          <p:nvPr/>
        </p:nvSpPr>
        <p:spPr>
          <a:xfrm>
            <a:off x="0" y="2119211"/>
            <a:ext cx="13735050" cy="794320"/>
          </a:xfrm>
          <a:prstGeom prst="rect">
            <a:avLst/>
          </a:prstGeom>
        </p:spPr>
        <p:txBody>
          <a:bodyPr wrap="square" lIns="0" tIns="0" rIns="0" bIns="0" rtlCol="0" anchor="t">
            <a:spAutoFit/>
          </a:bodyPr>
          <a:lstStyle/>
          <a:p>
            <a:pPr marL="0" lvl="0" indent="0" algn="ctr">
              <a:lnSpc>
                <a:spcPts val="6548"/>
              </a:lnSpc>
              <a:spcBef>
                <a:spcPct val="0"/>
              </a:spcBef>
            </a:pPr>
            <a:r>
              <a:rPr lang="en-US" sz="4745" u="none" strike="noStrike" spc="37" dirty="0">
                <a:solidFill>
                  <a:srgbClr val="FFFFFF"/>
                </a:solidFill>
                <a:latin typeface="Archivo Black"/>
              </a:rPr>
              <a:t>Top Neighborhoods in AVG price</a:t>
            </a: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6" name="Picture 5">
            <a:extLst>
              <a:ext uri="{FF2B5EF4-FFF2-40B4-BE49-F238E27FC236}">
                <a16:creationId xmlns:a16="http://schemas.microsoft.com/office/drawing/2014/main" id="{4FA7548B-2067-FCAB-1C43-6BAC8F55F669}"/>
              </a:ext>
            </a:extLst>
          </p:cNvPr>
          <p:cNvPicPr>
            <a:picLocks noChangeAspect="1"/>
          </p:cNvPicPr>
          <p:nvPr/>
        </p:nvPicPr>
        <p:blipFill>
          <a:blip r:embed="rId2"/>
          <a:stretch>
            <a:fillRect/>
          </a:stretch>
        </p:blipFill>
        <p:spPr>
          <a:xfrm>
            <a:off x="228600" y="3666785"/>
            <a:ext cx="4724400" cy="6337056"/>
          </a:xfrm>
          <a:prstGeom prst="rect">
            <a:avLst/>
          </a:prstGeom>
        </p:spPr>
      </p:pic>
      <p:pic>
        <p:nvPicPr>
          <p:cNvPr id="10" name="Picture 9">
            <a:extLst>
              <a:ext uri="{FF2B5EF4-FFF2-40B4-BE49-F238E27FC236}">
                <a16:creationId xmlns:a16="http://schemas.microsoft.com/office/drawing/2014/main" id="{6B4D33B0-92CD-B866-03B4-28B156A47B7A}"/>
              </a:ext>
            </a:extLst>
          </p:cNvPr>
          <p:cNvPicPr>
            <a:picLocks noChangeAspect="1"/>
          </p:cNvPicPr>
          <p:nvPr/>
        </p:nvPicPr>
        <p:blipFill>
          <a:blip r:embed="rId3"/>
          <a:stretch>
            <a:fillRect/>
          </a:stretch>
        </p:blipFill>
        <p:spPr>
          <a:xfrm>
            <a:off x="5334000" y="4857750"/>
            <a:ext cx="12525375" cy="5429250"/>
          </a:xfrm>
          <a:prstGeom prst="rect">
            <a:avLst/>
          </a:prstGeom>
        </p:spPr>
      </p:pic>
    </p:spTree>
    <p:extLst>
      <p:ext uri="{BB962C8B-B14F-4D97-AF65-F5344CB8AC3E}">
        <p14:creationId xmlns:p14="http://schemas.microsoft.com/office/powerpoint/2010/main" val="31216233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p:cNvSpPr txBox="1"/>
          <p:nvPr/>
        </p:nvSpPr>
        <p:spPr>
          <a:xfrm>
            <a:off x="0" y="2119211"/>
            <a:ext cx="13735050" cy="774892"/>
          </a:xfrm>
          <a:prstGeom prst="rect">
            <a:avLst/>
          </a:prstGeom>
        </p:spPr>
        <p:txBody>
          <a:bodyPr wrap="square" lIns="0" tIns="0" rIns="0" bIns="0" rtlCol="0" anchor="t">
            <a:spAutoFit/>
          </a:bodyPr>
          <a:lstStyle/>
          <a:p>
            <a:pPr marL="0" lvl="0" indent="0" algn="ctr">
              <a:lnSpc>
                <a:spcPts val="6548"/>
              </a:lnSpc>
              <a:spcBef>
                <a:spcPct val="0"/>
              </a:spcBef>
            </a:pPr>
            <a:r>
              <a:rPr lang="en-US" sz="4200" u="none" strike="noStrike" spc="37" dirty="0">
                <a:solidFill>
                  <a:srgbClr val="FFFFFF"/>
                </a:solidFill>
                <a:latin typeface="Archivo Black"/>
              </a:rPr>
              <a:t>Top amenities in the most expensive </a:t>
            </a:r>
            <a:r>
              <a:rPr lang="en-US" sz="4200" u="none" strike="noStrike" spc="37" dirty="0" err="1">
                <a:solidFill>
                  <a:srgbClr val="FFFFFF"/>
                </a:solidFill>
                <a:latin typeface="Archivo Black"/>
              </a:rPr>
              <a:t>Airbnbs</a:t>
            </a:r>
            <a:endParaRPr lang="en-US" sz="4200" u="none" strike="noStrike" spc="37" dirty="0">
              <a:solidFill>
                <a:srgbClr val="FFFFFF"/>
              </a:solidFill>
              <a:latin typeface="Archivo Black"/>
            </a:endParaRP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6" name="Picture 5">
            <a:extLst>
              <a:ext uri="{FF2B5EF4-FFF2-40B4-BE49-F238E27FC236}">
                <a16:creationId xmlns:a16="http://schemas.microsoft.com/office/drawing/2014/main" id="{9B87C680-1E57-07C3-CE50-DFAC26D89133}"/>
              </a:ext>
            </a:extLst>
          </p:cNvPr>
          <p:cNvPicPr>
            <a:picLocks noChangeAspect="1"/>
          </p:cNvPicPr>
          <p:nvPr/>
        </p:nvPicPr>
        <p:blipFill>
          <a:blip r:embed="rId2"/>
          <a:stretch>
            <a:fillRect/>
          </a:stretch>
        </p:blipFill>
        <p:spPr>
          <a:xfrm>
            <a:off x="152400" y="3456565"/>
            <a:ext cx="7611122" cy="6677415"/>
          </a:xfrm>
          <a:prstGeom prst="rect">
            <a:avLst/>
          </a:prstGeom>
        </p:spPr>
      </p:pic>
      <p:sp>
        <p:nvSpPr>
          <p:cNvPr id="7" name="TextBox 6">
            <a:extLst>
              <a:ext uri="{FF2B5EF4-FFF2-40B4-BE49-F238E27FC236}">
                <a16:creationId xmlns:a16="http://schemas.microsoft.com/office/drawing/2014/main" id="{87A57435-106C-C5AF-2B58-9C57A07DF5DA}"/>
              </a:ext>
            </a:extLst>
          </p:cNvPr>
          <p:cNvSpPr txBox="1"/>
          <p:nvPr/>
        </p:nvSpPr>
        <p:spPr>
          <a:xfrm>
            <a:off x="8839200" y="4076700"/>
            <a:ext cx="7848600" cy="5632311"/>
          </a:xfrm>
          <a:prstGeom prst="rect">
            <a:avLst/>
          </a:prstGeom>
          <a:noFill/>
        </p:spPr>
        <p:txBody>
          <a:bodyPr wrap="square" rtlCol="0">
            <a:spAutoFit/>
          </a:bodyPr>
          <a:lstStyle/>
          <a:p>
            <a:r>
              <a:rPr lang="en-US" sz="4000" dirty="0"/>
              <a:t>The most common amenities in the expensive </a:t>
            </a:r>
            <a:r>
              <a:rPr lang="en-US" sz="4000" dirty="0" err="1"/>
              <a:t>Airbnbs</a:t>
            </a:r>
            <a:r>
              <a:rPr lang="en-US" sz="4000" dirty="0"/>
              <a:t> are:</a:t>
            </a:r>
          </a:p>
          <a:p>
            <a:pPr marL="285750" indent="-285750">
              <a:buFont typeface="Arial" panose="020B0604020202020204" pitchFamily="34" charset="0"/>
              <a:buChar char="•"/>
            </a:pPr>
            <a:r>
              <a:rPr lang="en-US" sz="4000" dirty="0"/>
              <a:t>Smoke detectors</a:t>
            </a:r>
          </a:p>
          <a:p>
            <a:pPr marL="285750" indent="-285750">
              <a:buFont typeface="Arial" panose="020B0604020202020204" pitchFamily="34" charset="0"/>
              <a:buChar char="•"/>
            </a:pPr>
            <a:r>
              <a:rPr lang="en-US" sz="4000" dirty="0"/>
              <a:t>Carbon Monoxide detectors</a:t>
            </a:r>
          </a:p>
          <a:p>
            <a:pPr marL="285750" indent="-285750">
              <a:buFont typeface="Arial" panose="020B0604020202020204" pitchFamily="34" charset="0"/>
              <a:buChar char="•"/>
            </a:pPr>
            <a:r>
              <a:rPr lang="en-US" sz="4000" dirty="0"/>
              <a:t>Air Conditioning</a:t>
            </a:r>
          </a:p>
          <a:p>
            <a:pPr marL="285750" indent="-285750">
              <a:buFont typeface="Arial" panose="020B0604020202020204" pitchFamily="34" charset="0"/>
              <a:buChar char="•"/>
            </a:pPr>
            <a:r>
              <a:rPr lang="en-US" sz="4000" dirty="0"/>
              <a:t>Heating</a:t>
            </a:r>
          </a:p>
          <a:p>
            <a:pPr marL="285750" indent="-285750">
              <a:buFont typeface="Arial" panose="020B0604020202020204" pitchFamily="34" charset="0"/>
              <a:buChar char="•"/>
            </a:pPr>
            <a:r>
              <a:rPr lang="en-US" sz="4000" dirty="0"/>
              <a:t>Wireless Internet</a:t>
            </a:r>
          </a:p>
          <a:p>
            <a:endParaRPr lang="en-US" sz="4000" dirty="0"/>
          </a:p>
          <a:p>
            <a:pPr marL="285750" indent="-285750">
              <a:buFont typeface="Arial" panose="020B0604020202020204" pitchFamily="34" charset="0"/>
              <a:buChar char="•"/>
            </a:pPr>
            <a:endParaRPr lang="en-US" sz="4000" dirty="0"/>
          </a:p>
        </p:txBody>
      </p:sp>
    </p:spTree>
    <p:extLst>
      <p:ext uri="{BB962C8B-B14F-4D97-AF65-F5344CB8AC3E}">
        <p14:creationId xmlns:p14="http://schemas.microsoft.com/office/powerpoint/2010/main" val="38419309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p:cNvSpPr txBox="1"/>
          <p:nvPr/>
        </p:nvSpPr>
        <p:spPr>
          <a:xfrm>
            <a:off x="-1662161" y="2059442"/>
            <a:ext cx="13735050" cy="774892"/>
          </a:xfrm>
          <a:prstGeom prst="rect">
            <a:avLst/>
          </a:prstGeom>
        </p:spPr>
        <p:txBody>
          <a:bodyPr wrap="square" lIns="0" tIns="0" rIns="0" bIns="0" rtlCol="0" anchor="t">
            <a:spAutoFit/>
          </a:bodyPr>
          <a:lstStyle/>
          <a:p>
            <a:pPr marL="0" lvl="0" indent="0" algn="ctr">
              <a:lnSpc>
                <a:spcPts val="6548"/>
              </a:lnSpc>
              <a:spcBef>
                <a:spcPct val="0"/>
              </a:spcBef>
            </a:pPr>
            <a:r>
              <a:rPr lang="en-US" sz="4200" spc="37" dirty="0">
                <a:solidFill>
                  <a:srgbClr val="FFFFFF"/>
                </a:solidFill>
                <a:latin typeface="Archivo Black"/>
              </a:rPr>
              <a:t>Price Categories Distribution</a:t>
            </a:r>
            <a:endParaRPr lang="en-US" sz="4200" u="none" strike="noStrike" spc="37" dirty="0">
              <a:solidFill>
                <a:srgbClr val="FFFFFF"/>
              </a:solidFill>
              <a:latin typeface="Archivo Black"/>
            </a:endParaRP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6" name="Picture 5">
            <a:extLst>
              <a:ext uri="{FF2B5EF4-FFF2-40B4-BE49-F238E27FC236}">
                <a16:creationId xmlns:a16="http://schemas.microsoft.com/office/drawing/2014/main" id="{66E4E593-4B88-925F-1633-0DC23FCB3728}"/>
              </a:ext>
            </a:extLst>
          </p:cNvPr>
          <p:cNvPicPr>
            <a:picLocks noChangeAspect="1"/>
          </p:cNvPicPr>
          <p:nvPr/>
        </p:nvPicPr>
        <p:blipFill>
          <a:blip r:embed="rId2"/>
          <a:stretch>
            <a:fillRect/>
          </a:stretch>
        </p:blipFill>
        <p:spPr>
          <a:xfrm>
            <a:off x="2819400" y="3615490"/>
            <a:ext cx="12353925" cy="6449142"/>
          </a:xfrm>
          <a:prstGeom prst="rect">
            <a:avLst/>
          </a:prstGeom>
        </p:spPr>
      </p:pic>
    </p:spTree>
    <p:extLst>
      <p:ext uri="{BB962C8B-B14F-4D97-AF65-F5344CB8AC3E}">
        <p14:creationId xmlns:p14="http://schemas.microsoft.com/office/powerpoint/2010/main" val="38823565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p:cNvSpPr txBox="1"/>
          <p:nvPr/>
        </p:nvSpPr>
        <p:spPr>
          <a:xfrm>
            <a:off x="-1662161" y="2059442"/>
            <a:ext cx="13735050" cy="774892"/>
          </a:xfrm>
          <a:prstGeom prst="rect">
            <a:avLst/>
          </a:prstGeom>
        </p:spPr>
        <p:txBody>
          <a:bodyPr wrap="square" lIns="0" tIns="0" rIns="0" bIns="0" rtlCol="0" anchor="t">
            <a:spAutoFit/>
          </a:bodyPr>
          <a:lstStyle/>
          <a:p>
            <a:pPr marL="0" lvl="0" indent="0" algn="ctr">
              <a:lnSpc>
                <a:spcPts val="6548"/>
              </a:lnSpc>
              <a:spcBef>
                <a:spcPct val="0"/>
              </a:spcBef>
            </a:pPr>
            <a:r>
              <a:rPr lang="en-US" sz="4200" spc="37" dirty="0">
                <a:solidFill>
                  <a:srgbClr val="FFFFFF"/>
                </a:solidFill>
                <a:latin typeface="Archivo Black"/>
              </a:rPr>
              <a:t>Property, room types insights</a:t>
            </a:r>
            <a:endParaRPr lang="en-US" sz="4200" u="none" strike="noStrike" spc="37" dirty="0">
              <a:solidFill>
                <a:srgbClr val="FFFFFF"/>
              </a:solidFill>
              <a:latin typeface="Archivo Black"/>
            </a:endParaRP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7" name="Picture 6">
            <a:extLst>
              <a:ext uri="{FF2B5EF4-FFF2-40B4-BE49-F238E27FC236}">
                <a16:creationId xmlns:a16="http://schemas.microsoft.com/office/drawing/2014/main" id="{857783C0-03D4-03C5-432E-37AFD0FC09CC}"/>
              </a:ext>
            </a:extLst>
          </p:cNvPr>
          <p:cNvPicPr>
            <a:picLocks noChangeAspect="1"/>
          </p:cNvPicPr>
          <p:nvPr/>
        </p:nvPicPr>
        <p:blipFill>
          <a:blip r:embed="rId2"/>
          <a:stretch>
            <a:fillRect/>
          </a:stretch>
        </p:blipFill>
        <p:spPr>
          <a:xfrm>
            <a:off x="315306" y="3599427"/>
            <a:ext cx="8696325" cy="6467475"/>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C44D0D40-FD09-1170-2D83-02F5EBD3D5CC}"/>
              </a:ext>
            </a:extLst>
          </p:cNvPr>
          <p:cNvPicPr>
            <a:picLocks noChangeAspect="1"/>
          </p:cNvPicPr>
          <p:nvPr/>
        </p:nvPicPr>
        <p:blipFill>
          <a:blip r:embed="rId3"/>
          <a:stretch>
            <a:fillRect/>
          </a:stretch>
        </p:blipFill>
        <p:spPr>
          <a:xfrm>
            <a:off x="9649260" y="3568822"/>
            <a:ext cx="7286625" cy="6334125"/>
          </a:xfrm>
          <a:prstGeom prst="rect">
            <a:avLst/>
          </a:prstGeom>
        </p:spPr>
      </p:pic>
      <p:sp>
        <p:nvSpPr>
          <p:cNvPr id="10" name="TextBox 27">
            <a:extLst>
              <a:ext uri="{FF2B5EF4-FFF2-40B4-BE49-F238E27FC236}">
                <a16:creationId xmlns:a16="http://schemas.microsoft.com/office/drawing/2014/main" id="{745175D0-5EF4-4817-1DD6-8163381977FD}"/>
              </a:ext>
            </a:extLst>
          </p:cNvPr>
          <p:cNvSpPr txBox="1"/>
          <p:nvPr/>
        </p:nvSpPr>
        <p:spPr>
          <a:xfrm>
            <a:off x="9525000" y="3004067"/>
            <a:ext cx="6981509" cy="714298"/>
          </a:xfrm>
          <a:prstGeom prst="rect">
            <a:avLst/>
          </a:prstGeom>
        </p:spPr>
        <p:txBody>
          <a:bodyPr wrap="square" lIns="0" tIns="0" rIns="0" bIns="0" rtlCol="0" anchor="t">
            <a:spAutoFit/>
          </a:bodyPr>
          <a:lstStyle/>
          <a:p>
            <a:pPr marL="0" lvl="0" indent="0" algn="ctr">
              <a:lnSpc>
                <a:spcPts val="6548"/>
              </a:lnSpc>
              <a:spcBef>
                <a:spcPct val="0"/>
              </a:spcBef>
            </a:pPr>
            <a:r>
              <a:rPr lang="en-US" sz="2500" spc="37" dirty="0">
                <a:latin typeface="Archivo Black"/>
              </a:rPr>
              <a:t>Correlations between features</a:t>
            </a:r>
            <a:endParaRPr lang="en-US" sz="2500" u="none" strike="noStrike" spc="37" dirty="0">
              <a:latin typeface="Archivo Black"/>
            </a:endParaRPr>
          </a:p>
        </p:txBody>
      </p:sp>
    </p:spTree>
    <p:extLst>
      <p:ext uri="{BB962C8B-B14F-4D97-AF65-F5344CB8AC3E}">
        <p14:creationId xmlns:p14="http://schemas.microsoft.com/office/powerpoint/2010/main" val="4538713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469</Words>
  <Application>Microsoft Office PowerPoint</Application>
  <PresentationFormat>Custom</PresentationFormat>
  <Paragraphs>68</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Montserrat Classic Bold</vt:lpstr>
      <vt:lpstr>Arial</vt:lpstr>
      <vt:lpstr>Calibri</vt:lpstr>
      <vt:lpstr>Archivo Black</vt:lpstr>
      <vt:lpstr>Montserrat Light</vt:lpstr>
      <vt:lpstr>Montserrat Classic</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Modern Professional Business Project Presentation</dc:title>
  <cp:lastModifiedBy>Omar Amin</cp:lastModifiedBy>
  <cp:revision>36</cp:revision>
  <dcterms:created xsi:type="dcterms:W3CDTF">2006-08-16T00:00:00Z</dcterms:created>
  <dcterms:modified xsi:type="dcterms:W3CDTF">2024-05-11T18:32:31Z</dcterms:modified>
  <dc:identifier>DAGE8OW7KAo</dc:identifier>
</cp:coreProperties>
</file>